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5"/>
  </p:notesMasterIdLst>
  <p:sldIdLst>
    <p:sldId id="273" r:id="rId2"/>
    <p:sldId id="257" r:id="rId3"/>
    <p:sldId id="282" r:id="rId4"/>
    <p:sldId id="354" r:id="rId5"/>
    <p:sldId id="363" r:id="rId6"/>
    <p:sldId id="347" r:id="rId7"/>
    <p:sldId id="364" r:id="rId8"/>
    <p:sldId id="352" r:id="rId9"/>
    <p:sldId id="353" r:id="rId10"/>
    <p:sldId id="287" r:id="rId11"/>
    <p:sldId id="365" r:id="rId12"/>
    <p:sldId id="358" r:id="rId13"/>
    <p:sldId id="292" r:id="rId14"/>
    <p:sldId id="293" r:id="rId15"/>
    <p:sldId id="294" r:id="rId16"/>
    <p:sldId id="297" r:id="rId17"/>
    <p:sldId id="298" r:id="rId18"/>
    <p:sldId id="279" r:id="rId19"/>
    <p:sldId id="366" r:id="rId20"/>
    <p:sldId id="277" r:id="rId21"/>
    <p:sldId id="350" r:id="rId22"/>
    <p:sldId id="319" r:id="rId23"/>
    <p:sldId id="360" r:id="rId24"/>
    <p:sldId id="317" r:id="rId25"/>
    <p:sldId id="329" r:id="rId26"/>
    <p:sldId id="320" r:id="rId27"/>
    <p:sldId id="325" r:id="rId28"/>
    <p:sldId id="330" r:id="rId29"/>
    <p:sldId id="313" r:id="rId30"/>
    <p:sldId id="324" r:id="rId31"/>
    <p:sldId id="331" r:id="rId32"/>
    <p:sldId id="332" r:id="rId33"/>
    <p:sldId id="333" r:id="rId34"/>
    <p:sldId id="334" r:id="rId35"/>
    <p:sldId id="340" r:id="rId36"/>
    <p:sldId id="341" r:id="rId37"/>
    <p:sldId id="342" r:id="rId38"/>
    <p:sldId id="263" r:id="rId39"/>
    <p:sldId id="367" r:id="rId40"/>
    <p:sldId id="361" r:id="rId41"/>
    <p:sldId id="338" r:id="rId42"/>
    <p:sldId id="362" r:id="rId43"/>
    <p:sldId id="316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chna Ghosh" initials="AG" lastIdx="21" clrIdx="2">
    <p:extLst>
      <p:ext uri="{19B8F6BF-5375-455C-9EA6-DF929625EA0E}">
        <p15:presenceInfo xmlns:p15="http://schemas.microsoft.com/office/powerpoint/2012/main" userId="34728526a1bdc1d7" providerId="Windows Live"/>
      </p:ext>
    </p:extLst>
  </p:cmAuthor>
  <p:cmAuthor id="2" name="Monika Chauhan" initials="MC [2]" lastIdx="35" clrIdx="1">
    <p:extLst>
      <p:ext uri="{19B8F6BF-5375-455C-9EA6-DF929625EA0E}">
        <p15:presenceInfo xmlns:p15="http://schemas.microsoft.com/office/powerpoint/2012/main" userId="57683efd79c952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B554"/>
    <a:srgbClr val="F9FD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06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2-10T13:50:33.045" idx="35">
    <p:pos x="10" y="10"/>
    <p:text>this slide needs to be updated</p:text>
    <p:extLst>
      <p:ext uri="{C676402C-5697-4E1C-873F-D02D1690AC5C}">
        <p15:threadingInfo xmlns:p15="http://schemas.microsoft.com/office/powerpoint/2012/main" timeZoneBias="-33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BF288-EEFB-0647-A708-8921B8FB0AC3}" type="doc">
      <dgm:prSet loTypeId="urn:microsoft.com/office/officeart/2008/layout/VerticalCurvedList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1C2288FB-9B31-0745-AF5A-A409161ADF3E}">
      <dgm:prSet/>
      <dgm:spPr/>
      <dgm:t>
        <a:bodyPr/>
        <a:lstStyle/>
        <a:p>
          <a:r>
            <a:rPr lang="en-US" b="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Existing platform  &amp;  extensive reach</a:t>
          </a:r>
        </a:p>
      </dgm:t>
    </dgm:pt>
    <dgm:pt modelId="{A7CCDA69-DB79-E04B-95E7-0CA96344B554}" type="parTrans" cxnId="{0D6298C0-2552-A043-9D8F-BA72CC687653}">
      <dgm:prSet/>
      <dgm:spPr/>
      <dgm:t>
        <a:bodyPr/>
        <a:lstStyle/>
        <a:p>
          <a:endParaRPr lang="en-GB"/>
        </a:p>
      </dgm:t>
    </dgm:pt>
    <dgm:pt modelId="{F17C51EC-10E6-3F49-B741-F772ABB92B1A}" type="sibTrans" cxnId="{0D6298C0-2552-A043-9D8F-BA72CC687653}">
      <dgm:prSet/>
      <dgm:spPr/>
      <dgm:t>
        <a:bodyPr/>
        <a:lstStyle/>
        <a:p>
          <a:endParaRPr lang="en-GB"/>
        </a:p>
      </dgm:t>
    </dgm:pt>
    <dgm:pt modelId="{7D45F6F9-89BC-4945-8338-8670225CBCA3}">
      <dgm:prSet/>
      <dgm:spPr/>
      <dgm:t>
        <a:bodyPr/>
        <a:lstStyle/>
        <a:p>
          <a:r>
            <a:rPr lang="en-US" b="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Multiple points of contact</a:t>
          </a:r>
        </a:p>
      </dgm:t>
    </dgm:pt>
    <dgm:pt modelId="{39FAB708-10F5-5041-8FEA-8655FDD0F7F9}" type="parTrans" cxnId="{F7AFE191-6376-A94B-A8AD-30D65C171195}">
      <dgm:prSet/>
      <dgm:spPr/>
      <dgm:t>
        <a:bodyPr/>
        <a:lstStyle/>
        <a:p>
          <a:endParaRPr lang="en-GB"/>
        </a:p>
      </dgm:t>
    </dgm:pt>
    <dgm:pt modelId="{FEE95F49-8434-3747-A0C2-BF998EA446BD}" type="sibTrans" cxnId="{F7AFE191-6376-A94B-A8AD-30D65C171195}">
      <dgm:prSet/>
      <dgm:spPr/>
      <dgm:t>
        <a:bodyPr/>
        <a:lstStyle/>
        <a:p>
          <a:endParaRPr lang="en-GB"/>
        </a:p>
      </dgm:t>
    </dgm:pt>
    <dgm:pt modelId="{62B70E72-F01B-EF40-8897-6C4727415712}">
      <dgm:prSet/>
      <dgm:spPr/>
      <dgm:t>
        <a:bodyPr/>
        <a:lstStyle/>
        <a:p>
          <a:r>
            <a:rPr lang="en-US" b="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Working on agriculture, dairy, poultry &amp; small ruminants</a:t>
          </a:r>
        </a:p>
      </dgm:t>
    </dgm:pt>
    <dgm:pt modelId="{AC33C000-B2F4-7C4A-BF57-65CA8D702426}" type="parTrans" cxnId="{54498127-1CBC-2F44-9F26-72438B608647}">
      <dgm:prSet/>
      <dgm:spPr/>
      <dgm:t>
        <a:bodyPr/>
        <a:lstStyle/>
        <a:p>
          <a:endParaRPr lang="en-GB"/>
        </a:p>
      </dgm:t>
    </dgm:pt>
    <dgm:pt modelId="{54E9A533-CCC7-1F4F-AE54-8B4A5C937678}" type="sibTrans" cxnId="{54498127-1CBC-2F44-9F26-72438B608647}">
      <dgm:prSet/>
      <dgm:spPr/>
      <dgm:t>
        <a:bodyPr/>
        <a:lstStyle/>
        <a:p>
          <a:endParaRPr lang="en-GB"/>
        </a:p>
      </dgm:t>
    </dgm:pt>
    <dgm:pt modelId="{18B35535-880D-434B-9CED-D420B699EC24}">
      <dgm:prSet/>
      <dgm:spPr/>
      <dgm:t>
        <a:bodyPr/>
        <a:lstStyle/>
        <a:p>
          <a:r>
            <a:rPr lang="en-US" b="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Working on financial products, social marketing &amp; enterprise </a:t>
          </a:r>
        </a:p>
      </dgm:t>
    </dgm:pt>
    <dgm:pt modelId="{8E0E5DA5-C754-4207-833C-747D5E3915ED}" type="parTrans" cxnId="{2C7F08A4-5027-4239-916F-00F8C044DE77}">
      <dgm:prSet/>
      <dgm:spPr/>
      <dgm:t>
        <a:bodyPr/>
        <a:lstStyle/>
        <a:p>
          <a:endParaRPr lang="en-IN"/>
        </a:p>
      </dgm:t>
    </dgm:pt>
    <dgm:pt modelId="{1D5244CD-2F3F-4891-B288-C568C6D007F5}" type="sibTrans" cxnId="{2C7F08A4-5027-4239-916F-00F8C044DE77}">
      <dgm:prSet/>
      <dgm:spPr/>
      <dgm:t>
        <a:bodyPr/>
        <a:lstStyle/>
        <a:p>
          <a:endParaRPr lang="en-IN"/>
        </a:p>
      </dgm:t>
    </dgm:pt>
    <dgm:pt modelId="{B607DA55-3D39-43F5-89E2-1BF31F28A762}">
      <dgm:prSet/>
      <dgm:spPr/>
      <dgm:t>
        <a:bodyPr/>
        <a:lstStyle/>
        <a:p>
          <a:r>
            <a:rPr lang="en-US" b="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 Skilled manpower  –  Staff &amp; Cadre   </a:t>
          </a:r>
        </a:p>
      </dgm:t>
    </dgm:pt>
    <dgm:pt modelId="{BDF76C80-5256-4E8D-A815-60E3AED22F51}" type="parTrans" cxnId="{7C013B92-E262-436D-BC0D-5A8AACDAED8B}">
      <dgm:prSet/>
      <dgm:spPr/>
      <dgm:t>
        <a:bodyPr/>
        <a:lstStyle/>
        <a:p>
          <a:endParaRPr lang="en-IN"/>
        </a:p>
      </dgm:t>
    </dgm:pt>
    <dgm:pt modelId="{C05CF8DB-FE88-4BB1-89DE-180AEBD353FD}" type="sibTrans" cxnId="{7C013B92-E262-436D-BC0D-5A8AACDAED8B}">
      <dgm:prSet/>
      <dgm:spPr/>
      <dgm:t>
        <a:bodyPr/>
        <a:lstStyle/>
        <a:p>
          <a:endParaRPr lang="en-IN"/>
        </a:p>
      </dgm:t>
    </dgm:pt>
    <dgm:pt modelId="{7976F0D8-9FDC-4B06-BBA4-9B7EB1395FE3}">
      <dgm:prSet/>
      <dgm:spPr/>
      <dgm:t>
        <a:bodyPr/>
        <a:lstStyle/>
        <a:p>
          <a:r>
            <a:rPr lang="en-US" b="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Ability to influence social norms, peer learning &amp; influence  </a:t>
          </a:r>
        </a:p>
      </dgm:t>
    </dgm:pt>
    <dgm:pt modelId="{CB481EF1-C38C-4A4F-AC17-DA74D0F57874}" type="parTrans" cxnId="{7DC4BB38-3106-49DF-A385-98FAA4A7F186}">
      <dgm:prSet/>
      <dgm:spPr/>
      <dgm:t>
        <a:bodyPr/>
        <a:lstStyle/>
        <a:p>
          <a:endParaRPr lang="en-IN"/>
        </a:p>
      </dgm:t>
    </dgm:pt>
    <dgm:pt modelId="{132D6416-E7A9-47D6-969E-4BBB69F0C795}" type="sibTrans" cxnId="{7DC4BB38-3106-49DF-A385-98FAA4A7F186}">
      <dgm:prSet/>
      <dgm:spPr/>
      <dgm:t>
        <a:bodyPr/>
        <a:lstStyle/>
        <a:p>
          <a:endParaRPr lang="en-IN"/>
        </a:p>
      </dgm:t>
    </dgm:pt>
    <dgm:pt modelId="{83BB19C3-6870-493F-8766-F45A0DB4E0F3}">
      <dgm:prSet/>
      <dgm:spPr/>
      <dgm:t>
        <a:bodyPr/>
        <a:lstStyle/>
        <a:p>
          <a:r>
            <a:rPr lang="en-US" b="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Focus on marginalized groups </a:t>
          </a:r>
        </a:p>
      </dgm:t>
    </dgm:pt>
    <dgm:pt modelId="{FE986645-67B2-401C-B3BC-05C0F079D92E}" type="parTrans" cxnId="{8F45024A-AE44-4532-8644-E9E43E5A20B5}">
      <dgm:prSet/>
      <dgm:spPr/>
      <dgm:t>
        <a:bodyPr/>
        <a:lstStyle/>
        <a:p>
          <a:endParaRPr lang="en-IN"/>
        </a:p>
      </dgm:t>
    </dgm:pt>
    <dgm:pt modelId="{7E0EA56B-7416-4F67-8409-4DB9BD4B6890}" type="sibTrans" cxnId="{8F45024A-AE44-4532-8644-E9E43E5A20B5}">
      <dgm:prSet/>
      <dgm:spPr/>
      <dgm:t>
        <a:bodyPr/>
        <a:lstStyle/>
        <a:p>
          <a:endParaRPr lang="en-IN"/>
        </a:p>
      </dgm:t>
    </dgm:pt>
    <dgm:pt modelId="{F4149C47-C4E9-6647-8AED-EED6AE59B83E}" type="pres">
      <dgm:prSet presAssocID="{DD2BF288-EEFB-0647-A708-8921B8FB0AC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D7D8F34-FE26-A24C-AB46-EC333915A571}" type="pres">
      <dgm:prSet presAssocID="{DD2BF288-EEFB-0647-A708-8921B8FB0AC3}" presName="Name1" presStyleCnt="0"/>
      <dgm:spPr/>
    </dgm:pt>
    <dgm:pt modelId="{0F98DEFF-4059-0849-A87C-7A62F92D9A07}" type="pres">
      <dgm:prSet presAssocID="{DD2BF288-EEFB-0647-A708-8921B8FB0AC3}" presName="cycle" presStyleCnt="0"/>
      <dgm:spPr/>
    </dgm:pt>
    <dgm:pt modelId="{88CD7B62-14DC-2946-8CB7-37FEFB42A3D2}" type="pres">
      <dgm:prSet presAssocID="{DD2BF288-EEFB-0647-A708-8921B8FB0AC3}" presName="srcNode" presStyleLbl="node1" presStyleIdx="0" presStyleCnt="7"/>
      <dgm:spPr/>
    </dgm:pt>
    <dgm:pt modelId="{6B13E3EE-6562-CE48-98F2-14900F88A1ED}" type="pres">
      <dgm:prSet presAssocID="{DD2BF288-EEFB-0647-A708-8921B8FB0AC3}" presName="conn" presStyleLbl="parChTrans1D2" presStyleIdx="0" presStyleCnt="1"/>
      <dgm:spPr/>
      <dgm:t>
        <a:bodyPr/>
        <a:lstStyle/>
        <a:p>
          <a:endParaRPr lang="en-US"/>
        </a:p>
      </dgm:t>
    </dgm:pt>
    <dgm:pt modelId="{D9A32035-C9D0-674B-94B2-0B772B114940}" type="pres">
      <dgm:prSet presAssocID="{DD2BF288-EEFB-0647-A708-8921B8FB0AC3}" presName="extraNode" presStyleLbl="node1" presStyleIdx="0" presStyleCnt="7"/>
      <dgm:spPr/>
    </dgm:pt>
    <dgm:pt modelId="{27C76A74-639A-FC4B-B7A5-D95B743858DB}" type="pres">
      <dgm:prSet presAssocID="{DD2BF288-EEFB-0647-A708-8921B8FB0AC3}" presName="dstNode" presStyleLbl="node1" presStyleIdx="0" presStyleCnt="7"/>
      <dgm:spPr/>
    </dgm:pt>
    <dgm:pt modelId="{C8CA0077-DB43-6846-811E-4CB36516E730}" type="pres">
      <dgm:prSet presAssocID="{1C2288FB-9B31-0745-AF5A-A409161ADF3E}" presName="text_1" presStyleLbl="node1" presStyleIdx="0" presStyleCnt="7" custScaleX="101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4F1261-3F1D-D740-86D0-07574B7D77D7}" type="pres">
      <dgm:prSet presAssocID="{1C2288FB-9B31-0745-AF5A-A409161ADF3E}" presName="accent_1" presStyleCnt="0"/>
      <dgm:spPr/>
    </dgm:pt>
    <dgm:pt modelId="{E6267D81-FAF6-C047-A8F6-EEFA8EC106D1}" type="pres">
      <dgm:prSet presAssocID="{1C2288FB-9B31-0745-AF5A-A409161ADF3E}" presName="accentRepeatNode" presStyleLbl="solidFgAcc1" presStyleIdx="0" presStyleCnt="7"/>
      <dgm:spPr/>
    </dgm:pt>
    <dgm:pt modelId="{69E31DEF-F2A3-48AE-ABA9-F1B57D55ECD9}" type="pres">
      <dgm:prSet presAssocID="{B607DA55-3D39-43F5-89E2-1BF31F28A762}" presName="text_2" presStyleLbl="node1" presStyleIdx="1" presStyleCnt="7" custScaleX="101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7B961-833F-4139-8FF2-9538D1345E8F}" type="pres">
      <dgm:prSet presAssocID="{B607DA55-3D39-43F5-89E2-1BF31F28A762}" presName="accent_2" presStyleCnt="0"/>
      <dgm:spPr/>
    </dgm:pt>
    <dgm:pt modelId="{8BAAEFA3-2333-4582-92F2-DE5970D203A7}" type="pres">
      <dgm:prSet presAssocID="{B607DA55-3D39-43F5-89E2-1BF31F28A762}" presName="accentRepeatNode" presStyleLbl="solidFgAcc1" presStyleIdx="1" presStyleCnt="7"/>
      <dgm:spPr/>
    </dgm:pt>
    <dgm:pt modelId="{9FD87E15-CB92-4537-93F9-6517CA04EC67}" type="pres">
      <dgm:prSet presAssocID="{83BB19C3-6870-493F-8766-F45A0DB4E0F3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F66AC7-21AA-464B-952C-C8D904924A77}" type="pres">
      <dgm:prSet presAssocID="{83BB19C3-6870-493F-8766-F45A0DB4E0F3}" presName="accent_3" presStyleCnt="0"/>
      <dgm:spPr/>
    </dgm:pt>
    <dgm:pt modelId="{370B9680-B214-4AE9-BF09-B1B0E397B8AB}" type="pres">
      <dgm:prSet presAssocID="{83BB19C3-6870-493F-8766-F45A0DB4E0F3}" presName="accentRepeatNode" presStyleLbl="solidFgAcc1" presStyleIdx="2" presStyleCnt="7"/>
      <dgm:spPr/>
    </dgm:pt>
    <dgm:pt modelId="{1EEC4AFC-9D54-40B9-B4AA-6A0FA3E6C121}" type="pres">
      <dgm:prSet presAssocID="{7976F0D8-9FDC-4B06-BBA4-9B7EB1395FE3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EDB5D4-1F9A-4AC4-A899-F9BBFB0528F6}" type="pres">
      <dgm:prSet presAssocID="{7976F0D8-9FDC-4B06-BBA4-9B7EB1395FE3}" presName="accent_4" presStyleCnt="0"/>
      <dgm:spPr/>
    </dgm:pt>
    <dgm:pt modelId="{C7A30E38-60EA-4975-AEDD-46C39442CDA4}" type="pres">
      <dgm:prSet presAssocID="{7976F0D8-9FDC-4B06-BBA4-9B7EB1395FE3}" presName="accentRepeatNode" presStyleLbl="solidFgAcc1" presStyleIdx="3" presStyleCnt="7"/>
      <dgm:spPr/>
    </dgm:pt>
    <dgm:pt modelId="{396348A1-8905-4C66-B8D0-49D070E00CFC}" type="pres">
      <dgm:prSet presAssocID="{7D45F6F9-89BC-4945-8338-8670225CBCA3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FDECDD-1F56-455F-B93A-637148FC9E7F}" type="pres">
      <dgm:prSet presAssocID="{7D45F6F9-89BC-4945-8338-8670225CBCA3}" presName="accent_5" presStyleCnt="0"/>
      <dgm:spPr/>
    </dgm:pt>
    <dgm:pt modelId="{9C2D8F92-5C66-4B44-8332-0F3C8F5353B6}" type="pres">
      <dgm:prSet presAssocID="{7D45F6F9-89BC-4945-8338-8670225CBCA3}" presName="accentRepeatNode" presStyleLbl="solidFgAcc1" presStyleIdx="4" presStyleCnt="7"/>
      <dgm:spPr/>
    </dgm:pt>
    <dgm:pt modelId="{324DA195-13CC-43E4-AC0B-6894E55EF21F}" type="pres">
      <dgm:prSet presAssocID="{62B70E72-F01B-EF40-8897-6C4727415712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9F415-F8BB-4DA8-A49A-B431499D1E67}" type="pres">
      <dgm:prSet presAssocID="{62B70E72-F01B-EF40-8897-6C4727415712}" presName="accent_6" presStyleCnt="0"/>
      <dgm:spPr/>
    </dgm:pt>
    <dgm:pt modelId="{AB2D4405-CBB1-4F9E-BC24-793E200E1B4C}" type="pres">
      <dgm:prSet presAssocID="{62B70E72-F01B-EF40-8897-6C4727415712}" presName="accentRepeatNode" presStyleLbl="solidFgAcc1" presStyleIdx="5" presStyleCnt="7"/>
      <dgm:spPr/>
    </dgm:pt>
    <dgm:pt modelId="{529FC9CA-D83E-4F14-8006-BF621BA0F345}" type="pres">
      <dgm:prSet presAssocID="{18B35535-880D-434B-9CED-D420B699EC24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198C1-DC84-46E2-A951-2FD408F47B6B}" type="pres">
      <dgm:prSet presAssocID="{18B35535-880D-434B-9CED-D420B699EC24}" presName="accent_7" presStyleCnt="0"/>
      <dgm:spPr/>
    </dgm:pt>
    <dgm:pt modelId="{F9BB042C-18CA-4B21-814B-1CB7C8832EDC}" type="pres">
      <dgm:prSet presAssocID="{18B35535-880D-434B-9CED-D420B699EC24}" presName="accentRepeatNode" presStyleLbl="solidFgAcc1" presStyleIdx="6" presStyleCnt="7"/>
      <dgm:spPr/>
    </dgm:pt>
  </dgm:ptLst>
  <dgm:cxnLst>
    <dgm:cxn modelId="{2C7F08A4-5027-4239-916F-00F8C044DE77}" srcId="{DD2BF288-EEFB-0647-A708-8921B8FB0AC3}" destId="{18B35535-880D-434B-9CED-D420B699EC24}" srcOrd="6" destOrd="0" parTransId="{8E0E5DA5-C754-4207-833C-747D5E3915ED}" sibTransId="{1D5244CD-2F3F-4891-B288-C568C6D007F5}"/>
    <dgm:cxn modelId="{54498127-1CBC-2F44-9F26-72438B608647}" srcId="{DD2BF288-EEFB-0647-A708-8921B8FB0AC3}" destId="{62B70E72-F01B-EF40-8897-6C4727415712}" srcOrd="5" destOrd="0" parTransId="{AC33C000-B2F4-7C4A-BF57-65CA8D702426}" sibTransId="{54E9A533-CCC7-1F4F-AE54-8B4A5C937678}"/>
    <dgm:cxn modelId="{0D6298C0-2552-A043-9D8F-BA72CC687653}" srcId="{DD2BF288-EEFB-0647-A708-8921B8FB0AC3}" destId="{1C2288FB-9B31-0745-AF5A-A409161ADF3E}" srcOrd="0" destOrd="0" parTransId="{A7CCDA69-DB79-E04B-95E7-0CA96344B554}" sibTransId="{F17C51EC-10E6-3F49-B741-F772ABB92B1A}"/>
    <dgm:cxn modelId="{9741542E-A42A-41A5-BDF8-6721806C0BE2}" type="presOf" srcId="{B607DA55-3D39-43F5-89E2-1BF31F28A762}" destId="{69E31DEF-F2A3-48AE-ABA9-F1B57D55ECD9}" srcOrd="0" destOrd="0" presId="urn:microsoft.com/office/officeart/2008/layout/VerticalCurvedList"/>
    <dgm:cxn modelId="{2C68FC93-0CBB-324F-B74F-EFCE727AE0B9}" type="presOf" srcId="{DD2BF288-EEFB-0647-A708-8921B8FB0AC3}" destId="{F4149C47-C4E9-6647-8AED-EED6AE59B83E}" srcOrd="0" destOrd="0" presId="urn:microsoft.com/office/officeart/2008/layout/VerticalCurvedList"/>
    <dgm:cxn modelId="{91ACA903-7516-48A2-870D-9775E03FB444}" type="presOf" srcId="{62B70E72-F01B-EF40-8897-6C4727415712}" destId="{324DA195-13CC-43E4-AC0B-6894E55EF21F}" srcOrd="0" destOrd="0" presId="urn:microsoft.com/office/officeart/2008/layout/VerticalCurvedList"/>
    <dgm:cxn modelId="{DFAF767E-1D63-DA45-AF4C-EE37A8F958F1}" type="presOf" srcId="{1C2288FB-9B31-0745-AF5A-A409161ADF3E}" destId="{C8CA0077-DB43-6846-811E-4CB36516E730}" srcOrd="0" destOrd="0" presId="urn:microsoft.com/office/officeart/2008/layout/VerticalCurvedList"/>
    <dgm:cxn modelId="{F7AFE191-6376-A94B-A8AD-30D65C171195}" srcId="{DD2BF288-EEFB-0647-A708-8921B8FB0AC3}" destId="{7D45F6F9-89BC-4945-8338-8670225CBCA3}" srcOrd="4" destOrd="0" parTransId="{39FAB708-10F5-5041-8FEA-8655FDD0F7F9}" sibTransId="{FEE95F49-8434-3747-A0C2-BF998EA446BD}"/>
    <dgm:cxn modelId="{9D54CB34-CF68-420C-981D-0079103EA9D7}" type="presOf" srcId="{7976F0D8-9FDC-4B06-BBA4-9B7EB1395FE3}" destId="{1EEC4AFC-9D54-40B9-B4AA-6A0FA3E6C121}" srcOrd="0" destOrd="0" presId="urn:microsoft.com/office/officeart/2008/layout/VerticalCurvedList"/>
    <dgm:cxn modelId="{8F45024A-AE44-4532-8644-E9E43E5A20B5}" srcId="{DD2BF288-EEFB-0647-A708-8921B8FB0AC3}" destId="{83BB19C3-6870-493F-8766-F45A0DB4E0F3}" srcOrd="2" destOrd="0" parTransId="{FE986645-67B2-401C-B3BC-05C0F079D92E}" sibTransId="{7E0EA56B-7416-4F67-8409-4DB9BD4B6890}"/>
    <dgm:cxn modelId="{7DC4BB38-3106-49DF-A385-98FAA4A7F186}" srcId="{DD2BF288-EEFB-0647-A708-8921B8FB0AC3}" destId="{7976F0D8-9FDC-4B06-BBA4-9B7EB1395FE3}" srcOrd="3" destOrd="0" parTransId="{CB481EF1-C38C-4A4F-AC17-DA74D0F57874}" sibTransId="{132D6416-E7A9-47D6-969E-4BBB69F0C795}"/>
    <dgm:cxn modelId="{21D03B88-F9F2-485D-ABC8-EE011BF85F33}" type="presOf" srcId="{7D45F6F9-89BC-4945-8338-8670225CBCA3}" destId="{396348A1-8905-4C66-B8D0-49D070E00CFC}" srcOrd="0" destOrd="0" presId="urn:microsoft.com/office/officeart/2008/layout/VerticalCurvedList"/>
    <dgm:cxn modelId="{7C013B92-E262-436D-BC0D-5A8AACDAED8B}" srcId="{DD2BF288-EEFB-0647-A708-8921B8FB0AC3}" destId="{B607DA55-3D39-43F5-89E2-1BF31F28A762}" srcOrd="1" destOrd="0" parTransId="{BDF76C80-5256-4E8D-A815-60E3AED22F51}" sibTransId="{C05CF8DB-FE88-4BB1-89DE-180AEBD353FD}"/>
    <dgm:cxn modelId="{5558754C-DAA6-4ED9-8B05-D0F623C28CAF}" type="presOf" srcId="{18B35535-880D-434B-9CED-D420B699EC24}" destId="{529FC9CA-D83E-4F14-8006-BF621BA0F345}" srcOrd="0" destOrd="0" presId="urn:microsoft.com/office/officeart/2008/layout/VerticalCurvedList"/>
    <dgm:cxn modelId="{1B1466CE-CD31-4062-8D3D-C2228BDF2AD2}" type="presOf" srcId="{83BB19C3-6870-493F-8766-F45A0DB4E0F3}" destId="{9FD87E15-CB92-4537-93F9-6517CA04EC67}" srcOrd="0" destOrd="0" presId="urn:microsoft.com/office/officeart/2008/layout/VerticalCurvedList"/>
    <dgm:cxn modelId="{7174EF39-F9A9-004E-98B0-48BF375A984D}" type="presOf" srcId="{F17C51EC-10E6-3F49-B741-F772ABB92B1A}" destId="{6B13E3EE-6562-CE48-98F2-14900F88A1ED}" srcOrd="0" destOrd="0" presId="urn:microsoft.com/office/officeart/2008/layout/VerticalCurvedList"/>
    <dgm:cxn modelId="{0BCB8D89-1195-2F4A-A14A-447552DFF76E}" type="presParOf" srcId="{F4149C47-C4E9-6647-8AED-EED6AE59B83E}" destId="{1D7D8F34-FE26-A24C-AB46-EC333915A571}" srcOrd="0" destOrd="0" presId="urn:microsoft.com/office/officeart/2008/layout/VerticalCurvedList"/>
    <dgm:cxn modelId="{15DC62CE-8FC4-5A4B-8A3C-7EB408D35F52}" type="presParOf" srcId="{1D7D8F34-FE26-A24C-AB46-EC333915A571}" destId="{0F98DEFF-4059-0849-A87C-7A62F92D9A07}" srcOrd="0" destOrd="0" presId="urn:microsoft.com/office/officeart/2008/layout/VerticalCurvedList"/>
    <dgm:cxn modelId="{DBBF80F5-35A0-A74B-962F-7948098507A3}" type="presParOf" srcId="{0F98DEFF-4059-0849-A87C-7A62F92D9A07}" destId="{88CD7B62-14DC-2946-8CB7-37FEFB42A3D2}" srcOrd="0" destOrd="0" presId="urn:microsoft.com/office/officeart/2008/layout/VerticalCurvedList"/>
    <dgm:cxn modelId="{41CAFE62-5D14-8C4B-A8AF-7E51DC4979BE}" type="presParOf" srcId="{0F98DEFF-4059-0849-A87C-7A62F92D9A07}" destId="{6B13E3EE-6562-CE48-98F2-14900F88A1ED}" srcOrd="1" destOrd="0" presId="urn:microsoft.com/office/officeart/2008/layout/VerticalCurvedList"/>
    <dgm:cxn modelId="{76E828BE-09AE-C642-97A6-3B55CFF2C7F5}" type="presParOf" srcId="{0F98DEFF-4059-0849-A87C-7A62F92D9A07}" destId="{D9A32035-C9D0-674B-94B2-0B772B114940}" srcOrd="2" destOrd="0" presId="urn:microsoft.com/office/officeart/2008/layout/VerticalCurvedList"/>
    <dgm:cxn modelId="{690B6ED5-D35D-0148-8444-98E04D61D53A}" type="presParOf" srcId="{0F98DEFF-4059-0849-A87C-7A62F92D9A07}" destId="{27C76A74-639A-FC4B-B7A5-D95B743858DB}" srcOrd="3" destOrd="0" presId="urn:microsoft.com/office/officeart/2008/layout/VerticalCurvedList"/>
    <dgm:cxn modelId="{CBA33C63-2DDD-5A44-B0E2-7DF4E3EA8815}" type="presParOf" srcId="{1D7D8F34-FE26-A24C-AB46-EC333915A571}" destId="{C8CA0077-DB43-6846-811E-4CB36516E730}" srcOrd="1" destOrd="0" presId="urn:microsoft.com/office/officeart/2008/layout/VerticalCurvedList"/>
    <dgm:cxn modelId="{D172679C-A76A-5B43-838D-BAB6BE84222A}" type="presParOf" srcId="{1D7D8F34-FE26-A24C-AB46-EC333915A571}" destId="{354F1261-3F1D-D740-86D0-07574B7D77D7}" srcOrd="2" destOrd="0" presId="urn:microsoft.com/office/officeart/2008/layout/VerticalCurvedList"/>
    <dgm:cxn modelId="{460A7DD7-3DB0-EC48-8F52-FE203FC02350}" type="presParOf" srcId="{354F1261-3F1D-D740-86D0-07574B7D77D7}" destId="{E6267D81-FAF6-C047-A8F6-EEFA8EC106D1}" srcOrd="0" destOrd="0" presId="urn:microsoft.com/office/officeart/2008/layout/VerticalCurvedList"/>
    <dgm:cxn modelId="{BCB84F9D-6E03-471C-AA0A-604FCD3594E6}" type="presParOf" srcId="{1D7D8F34-FE26-A24C-AB46-EC333915A571}" destId="{69E31DEF-F2A3-48AE-ABA9-F1B57D55ECD9}" srcOrd="3" destOrd="0" presId="urn:microsoft.com/office/officeart/2008/layout/VerticalCurvedList"/>
    <dgm:cxn modelId="{7F6843A2-E04C-4347-BD5B-F247C2F0B773}" type="presParOf" srcId="{1D7D8F34-FE26-A24C-AB46-EC333915A571}" destId="{EFA7B961-833F-4139-8FF2-9538D1345E8F}" srcOrd="4" destOrd="0" presId="urn:microsoft.com/office/officeart/2008/layout/VerticalCurvedList"/>
    <dgm:cxn modelId="{D073A281-7722-43BD-B1A5-DA84B5A3BF7E}" type="presParOf" srcId="{EFA7B961-833F-4139-8FF2-9538D1345E8F}" destId="{8BAAEFA3-2333-4582-92F2-DE5970D203A7}" srcOrd="0" destOrd="0" presId="urn:microsoft.com/office/officeart/2008/layout/VerticalCurvedList"/>
    <dgm:cxn modelId="{5A7AEF17-2F3E-4885-8176-AFFC90C53213}" type="presParOf" srcId="{1D7D8F34-FE26-A24C-AB46-EC333915A571}" destId="{9FD87E15-CB92-4537-93F9-6517CA04EC67}" srcOrd="5" destOrd="0" presId="urn:microsoft.com/office/officeart/2008/layout/VerticalCurvedList"/>
    <dgm:cxn modelId="{2983155B-58E8-4A55-9F7F-0FAA91D6C5A2}" type="presParOf" srcId="{1D7D8F34-FE26-A24C-AB46-EC333915A571}" destId="{52F66AC7-21AA-464B-952C-C8D904924A77}" srcOrd="6" destOrd="0" presId="urn:microsoft.com/office/officeart/2008/layout/VerticalCurvedList"/>
    <dgm:cxn modelId="{9833F2B5-2719-4DB9-BE32-3BB4E66E4E25}" type="presParOf" srcId="{52F66AC7-21AA-464B-952C-C8D904924A77}" destId="{370B9680-B214-4AE9-BF09-B1B0E397B8AB}" srcOrd="0" destOrd="0" presId="urn:microsoft.com/office/officeart/2008/layout/VerticalCurvedList"/>
    <dgm:cxn modelId="{A61C1540-5F16-4D79-AD33-7E8E01670101}" type="presParOf" srcId="{1D7D8F34-FE26-A24C-AB46-EC333915A571}" destId="{1EEC4AFC-9D54-40B9-B4AA-6A0FA3E6C121}" srcOrd="7" destOrd="0" presId="urn:microsoft.com/office/officeart/2008/layout/VerticalCurvedList"/>
    <dgm:cxn modelId="{CA4CC9E0-795B-4698-AFFA-25B6646F1205}" type="presParOf" srcId="{1D7D8F34-FE26-A24C-AB46-EC333915A571}" destId="{9CEDB5D4-1F9A-4AC4-A899-F9BBFB0528F6}" srcOrd="8" destOrd="0" presId="urn:microsoft.com/office/officeart/2008/layout/VerticalCurvedList"/>
    <dgm:cxn modelId="{CFF98E3F-3E3E-4829-AC32-20B6FEEA239D}" type="presParOf" srcId="{9CEDB5D4-1F9A-4AC4-A899-F9BBFB0528F6}" destId="{C7A30E38-60EA-4975-AEDD-46C39442CDA4}" srcOrd="0" destOrd="0" presId="urn:microsoft.com/office/officeart/2008/layout/VerticalCurvedList"/>
    <dgm:cxn modelId="{1E1E32AC-473B-4747-9741-B107CE7324C5}" type="presParOf" srcId="{1D7D8F34-FE26-A24C-AB46-EC333915A571}" destId="{396348A1-8905-4C66-B8D0-49D070E00CFC}" srcOrd="9" destOrd="0" presId="urn:microsoft.com/office/officeart/2008/layout/VerticalCurvedList"/>
    <dgm:cxn modelId="{ACB24939-F6A1-424C-A8B7-BA80673ABD4E}" type="presParOf" srcId="{1D7D8F34-FE26-A24C-AB46-EC333915A571}" destId="{25FDECDD-1F56-455F-B93A-637148FC9E7F}" srcOrd="10" destOrd="0" presId="urn:microsoft.com/office/officeart/2008/layout/VerticalCurvedList"/>
    <dgm:cxn modelId="{58F88954-4893-4F2C-94E9-64145D480761}" type="presParOf" srcId="{25FDECDD-1F56-455F-B93A-637148FC9E7F}" destId="{9C2D8F92-5C66-4B44-8332-0F3C8F5353B6}" srcOrd="0" destOrd="0" presId="urn:microsoft.com/office/officeart/2008/layout/VerticalCurvedList"/>
    <dgm:cxn modelId="{8B3A70A5-B5BB-4B7C-97A4-04B53AAE9900}" type="presParOf" srcId="{1D7D8F34-FE26-A24C-AB46-EC333915A571}" destId="{324DA195-13CC-43E4-AC0B-6894E55EF21F}" srcOrd="11" destOrd="0" presId="urn:microsoft.com/office/officeart/2008/layout/VerticalCurvedList"/>
    <dgm:cxn modelId="{3F57C111-972C-411F-B4D8-670F89742B6F}" type="presParOf" srcId="{1D7D8F34-FE26-A24C-AB46-EC333915A571}" destId="{BC69F415-F8BB-4DA8-A49A-B431499D1E67}" srcOrd="12" destOrd="0" presId="urn:microsoft.com/office/officeart/2008/layout/VerticalCurvedList"/>
    <dgm:cxn modelId="{675891BC-4E45-4D9A-BDFA-4148E6638A84}" type="presParOf" srcId="{BC69F415-F8BB-4DA8-A49A-B431499D1E67}" destId="{AB2D4405-CBB1-4F9E-BC24-793E200E1B4C}" srcOrd="0" destOrd="0" presId="urn:microsoft.com/office/officeart/2008/layout/VerticalCurvedList"/>
    <dgm:cxn modelId="{015D6332-3563-4F34-8C15-09C003D35C8D}" type="presParOf" srcId="{1D7D8F34-FE26-A24C-AB46-EC333915A571}" destId="{529FC9CA-D83E-4F14-8006-BF621BA0F345}" srcOrd="13" destOrd="0" presId="urn:microsoft.com/office/officeart/2008/layout/VerticalCurvedList"/>
    <dgm:cxn modelId="{594A7568-3DCB-416A-A573-0AAF93F38346}" type="presParOf" srcId="{1D7D8F34-FE26-A24C-AB46-EC333915A571}" destId="{049198C1-DC84-46E2-A951-2FD408F47B6B}" srcOrd="14" destOrd="0" presId="urn:microsoft.com/office/officeart/2008/layout/VerticalCurvedList"/>
    <dgm:cxn modelId="{9F08F042-D20E-4614-9198-D66A5ECE592E}" type="presParOf" srcId="{049198C1-DC84-46E2-A951-2FD408F47B6B}" destId="{F9BB042C-18CA-4B21-814B-1CB7C8832ED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4A233D-956A-40FB-91AF-2F2CC769262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B22196-23EA-4D49-9DBA-58D5A8F0DDA2}">
      <dgm:prSet phldrT="[Text]" custT="1"/>
      <dgm:spPr/>
      <dgm:t>
        <a:bodyPr/>
        <a:lstStyle/>
        <a:p>
          <a:r>
            <a:rPr lang="en-US" altLang="en-US" sz="1800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SHG Level HR</a:t>
          </a:r>
        </a:p>
        <a:p>
          <a:endParaRPr lang="en-US" sz="1800" dirty="0"/>
        </a:p>
      </dgm:t>
    </dgm:pt>
    <dgm:pt modelId="{0F3AAFF2-17A1-4F00-951B-524CA9F8DC79}" type="parTrans" cxnId="{4ECA0D93-6AE9-441B-A0D1-8671D510857D}">
      <dgm:prSet/>
      <dgm:spPr/>
      <dgm:t>
        <a:bodyPr/>
        <a:lstStyle/>
        <a:p>
          <a:endParaRPr lang="en-US" sz="2800"/>
        </a:p>
      </dgm:t>
    </dgm:pt>
    <dgm:pt modelId="{11AEB765-451C-4544-BCD4-0C3A5ACEE15E}" type="sibTrans" cxnId="{4ECA0D93-6AE9-441B-A0D1-8671D510857D}">
      <dgm:prSet/>
      <dgm:spPr/>
      <dgm:t>
        <a:bodyPr/>
        <a:lstStyle/>
        <a:p>
          <a:endParaRPr lang="en-US" sz="2800"/>
        </a:p>
      </dgm:t>
    </dgm:pt>
    <dgm:pt modelId="{C5A9778A-25FC-42F7-B695-C0A520B86DB4}">
      <dgm:prSet phldrT="[Text]" custT="1"/>
      <dgm:spPr/>
      <dgm:t>
        <a:bodyPr/>
        <a:lstStyle/>
        <a:p>
          <a:r>
            <a:rPr lang="en-US" altLang="en-US" sz="1800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VO Level HR</a:t>
          </a:r>
        </a:p>
        <a:p>
          <a:endParaRPr lang="en-US" sz="1800" dirty="0"/>
        </a:p>
      </dgm:t>
    </dgm:pt>
    <dgm:pt modelId="{EB4AFAD4-52CD-4501-8167-86AA2C4393BD}" type="parTrans" cxnId="{34338939-71D3-4454-B17C-BD249EB3D3D9}">
      <dgm:prSet/>
      <dgm:spPr/>
      <dgm:t>
        <a:bodyPr/>
        <a:lstStyle/>
        <a:p>
          <a:endParaRPr lang="en-US" sz="2800"/>
        </a:p>
      </dgm:t>
    </dgm:pt>
    <dgm:pt modelId="{54439DA4-C043-4298-A1CA-6C2C08BE7B95}" type="sibTrans" cxnId="{34338939-71D3-4454-B17C-BD249EB3D3D9}">
      <dgm:prSet/>
      <dgm:spPr/>
      <dgm:t>
        <a:bodyPr/>
        <a:lstStyle/>
        <a:p>
          <a:endParaRPr lang="en-US" sz="2800"/>
        </a:p>
      </dgm:t>
    </dgm:pt>
    <dgm:pt modelId="{D2A2F2A5-DF32-4882-8E36-316225DF2632}">
      <dgm:prSet phldrT="[Text]" custT="1"/>
      <dgm:spPr/>
      <dgm:t>
        <a:bodyPr/>
        <a:lstStyle/>
        <a:p>
          <a:r>
            <a:rPr lang="en-US" altLang="en-US" sz="1800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CLF Level</a:t>
          </a:r>
          <a:r>
            <a:rPr lang="en-US" altLang="en-US" sz="18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 </a:t>
          </a:r>
          <a:r>
            <a:rPr lang="en-US" altLang="en-US" sz="1800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HR</a:t>
          </a:r>
        </a:p>
        <a:p>
          <a:endParaRPr lang="en-US" sz="1400" dirty="0"/>
        </a:p>
      </dgm:t>
    </dgm:pt>
    <dgm:pt modelId="{929D9B91-A544-4A05-8125-C113EE1DCE6B}" type="parTrans" cxnId="{C2274E0E-8B20-4B5E-A236-A3E2F97B9985}">
      <dgm:prSet/>
      <dgm:spPr/>
      <dgm:t>
        <a:bodyPr/>
        <a:lstStyle/>
        <a:p>
          <a:endParaRPr lang="en-US" sz="2800"/>
        </a:p>
      </dgm:t>
    </dgm:pt>
    <dgm:pt modelId="{5C9F14F2-A332-4C36-A6AC-46ECBE0D645B}" type="sibTrans" cxnId="{C2274E0E-8B20-4B5E-A236-A3E2F97B9985}">
      <dgm:prSet/>
      <dgm:spPr/>
      <dgm:t>
        <a:bodyPr/>
        <a:lstStyle/>
        <a:p>
          <a:endParaRPr lang="en-US" sz="2800"/>
        </a:p>
      </dgm:t>
    </dgm:pt>
    <dgm:pt modelId="{C734F30F-E925-476F-8515-5BA0F3C69D71}">
      <dgm:prSet phldrT="[Text]" custT="1"/>
      <dgm:spPr/>
      <dgm:t>
        <a:bodyPr/>
        <a:lstStyle/>
        <a:p>
          <a:pPr rtl="0"/>
          <a:r>
            <a:rPr kumimoji="0" lang="en-US" altLang="en-US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State Mission </a:t>
          </a:r>
          <a:r>
            <a:rPr lang="en-US" altLang="en-US" sz="1800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M</a:t>
          </a:r>
          <a:r>
            <a:rPr kumimoji="0" lang="en-US" altLang="en-US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anagement Unit</a:t>
          </a:r>
        </a:p>
        <a:p>
          <a:pPr rtl="0"/>
          <a:endParaRPr lang="en-US" sz="1000" dirty="0"/>
        </a:p>
      </dgm:t>
    </dgm:pt>
    <dgm:pt modelId="{5C6B506C-5ABF-4CAC-A0C3-877146D0A471}" type="parTrans" cxnId="{C8001075-97C8-49F0-A35A-EBAC2CA28967}">
      <dgm:prSet/>
      <dgm:spPr/>
      <dgm:t>
        <a:bodyPr/>
        <a:lstStyle/>
        <a:p>
          <a:endParaRPr lang="en-US" sz="2800"/>
        </a:p>
      </dgm:t>
    </dgm:pt>
    <dgm:pt modelId="{C1276A58-D436-4544-B3D7-54F91BD73FBF}" type="sibTrans" cxnId="{C8001075-97C8-49F0-A35A-EBAC2CA28967}">
      <dgm:prSet/>
      <dgm:spPr/>
      <dgm:t>
        <a:bodyPr/>
        <a:lstStyle/>
        <a:p>
          <a:endParaRPr lang="en-US" sz="2800"/>
        </a:p>
      </dgm:t>
    </dgm:pt>
    <dgm:pt modelId="{26225220-71C0-40F9-A8DF-372C42436E0A}">
      <dgm:prSet phldrT="[Text]" custT="1"/>
      <dgm:spPr/>
      <dgm:t>
        <a:bodyPr/>
        <a:lstStyle/>
        <a:p>
          <a:r>
            <a:rPr kumimoji="0" lang="en-US" altLang="en-US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District Mission </a:t>
          </a:r>
          <a:r>
            <a:rPr lang="en-US" altLang="en-US" sz="1800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Management Unit</a:t>
          </a:r>
        </a:p>
        <a:p>
          <a:endParaRPr lang="en-US" sz="1200" dirty="0"/>
        </a:p>
      </dgm:t>
    </dgm:pt>
    <dgm:pt modelId="{D0B66280-A56B-4B5D-97BF-C4FC8E52D441}" type="parTrans" cxnId="{2DDE563D-A8A9-42F9-BCAC-B3322F64CC38}">
      <dgm:prSet/>
      <dgm:spPr/>
      <dgm:t>
        <a:bodyPr/>
        <a:lstStyle/>
        <a:p>
          <a:endParaRPr lang="en-US" sz="2800"/>
        </a:p>
      </dgm:t>
    </dgm:pt>
    <dgm:pt modelId="{086356DF-BE5A-496B-B841-0FFE70F96677}" type="sibTrans" cxnId="{2DDE563D-A8A9-42F9-BCAC-B3322F64CC38}">
      <dgm:prSet/>
      <dgm:spPr/>
      <dgm:t>
        <a:bodyPr/>
        <a:lstStyle/>
        <a:p>
          <a:endParaRPr lang="en-US" sz="2800"/>
        </a:p>
      </dgm:t>
    </dgm:pt>
    <dgm:pt modelId="{3C3ECFCA-CBBA-44B0-A43D-9C3C6E6778FF}">
      <dgm:prSet custT="1"/>
      <dgm:spPr/>
      <dgm:t>
        <a:bodyPr/>
        <a:lstStyle/>
        <a:p>
          <a:r>
            <a:rPr lang="en-US" altLang="en-US" sz="16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State Programme Manager SI &amp; SD</a:t>
          </a:r>
          <a:endParaRPr lang="en-US" altLang="en-US" sz="1600" dirty="0">
            <a:latin typeface="Calibri" panose="020F0502020204030204" pitchFamily="34" charset="0"/>
            <a:ea typeface="Times New Roman" panose="02020603050405020304" pitchFamily="18" charset="0"/>
            <a:cs typeface="Calibri" panose="020F0502020204030204" pitchFamily="34" charset="0"/>
          </a:endParaRPr>
        </a:p>
      </dgm:t>
    </dgm:pt>
    <dgm:pt modelId="{484DC9EB-DF8F-42BE-9F5D-72C4C8141AAB}" type="parTrans" cxnId="{22080740-A6D2-4264-9EE5-ABC041B08A54}">
      <dgm:prSet/>
      <dgm:spPr/>
      <dgm:t>
        <a:bodyPr/>
        <a:lstStyle/>
        <a:p>
          <a:endParaRPr lang="en-US" sz="2800"/>
        </a:p>
      </dgm:t>
    </dgm:pt>
    <dgm:pt modelId="{B44FAFBA-A1DB-4D2B-9D2C-9C3A9749C857}" type="sibTrans" cxnId="{22080740-A6D2-4264-9EE5-ABC041B08A54}">
      <dgm:prSet/>
      <dgm:spPr/>
      <dgm:t>
        <a:bodyPr/>
        <a:lstStyle/>
        <a:p>
          <a:endParaRPr lang="en-US" sz="2800"/>
        </a:p>
      </dgm:t>
    </dgm:pt>
    <dgm:pt modelId="{FE8620EA-CAC9-405E-9330-FA05047D60C4}">
      <dgm:prSet custT="1"/>
      <dgm:spPr/>
      <dgm:t>
        <a:bodyPr/>
        <a:lstStyle/>
        <a:p>
          <a:r>
            <a:rPr lang="en-US" altLang="en-US" sz="160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Program Manager, State Resource Person/Master Trainers</a:t>
          </a:r>
          <a:endParaRPr lang="en-US" altLang="en-US" sz="1600" dirty="0"/>
        </a:p>
      </dgm:t>
    </dgm:pt>
    <dgm:pt modelId="{1142F4A9-3F96-4C12-A13E-52710883A2AF}" type="parTrans" cxnId="{4F13AC96-4367-45AE-BCC7-A201DE2A52E1}">
      <dgm:prSet/>
      <dgm:spPr/>
      <dgm:t>
        <a:bodyPr/>
        <a:lstStyle/>
        <a:p>
          <a:endParaRPr lang="en-US" sz="2800"/>
        </a:p>
      </dgm:t>
    </dgm:pt>
    <dgm:pt modelId="{2104FA07-0879-46A6-B0F4-6B5A398B3A2C}" type="sibTrans" cxnId="{4F13AC96-4367-45AE-BCC7-A201DE2A52E1}">
      <dgm:prSet/>
      <dgm:spPr/>
      <dgm:t>
        <a:bodyPr/>
        <a:lstStyle/>
        <a:p>
          <a:endParaRPr lang="en-US" sz="2800"/>
        </a:p>
      </dgm:t>
    </dgm:pt>
    <dgm:pt modelId="{7FEB758E-0799-493C-8F9E-791F92AB54A5}">
      <dgm:prSet custT="1"/>
      <dgm:spPr/>
      <dgm:t>
        <a:bodyPr/>
        <a:lstStyle/>
        <a:p>
          <a:r>
            <a:rPr lang="en-US" altLang="en-US" sz="16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District Programme Manager IB-CB, District resource pool </a:t>
          </a:r>
          <a:endParaRPr lang="en-US" altLang="en-US" sz="1600" dirty="0">
            <a:latin typeface="Calibri" panose="020F0502020204030204" pitchFamily="34" charset="0"/>
            <a:ea typeface="Times New Roman" panose="02020603050405020304" pitchFamily="18" charset="0"/>
            <a:cs typeface="Calibri" panose="020F0502020204030204" pitchFamily="34" charset="0"/>
          </a:endParaRPr>
        </a:p>
      </dgm:t>
    </dgm:pt>
    <dgm:pt modelId="{DE2B47CC-A3C5-4FCF-9B73-118EEDBF677B}" type="parTrans" cxnId="{94F747C5-54D5-47AC-9ED7-8FCE3DD1BDFC}">
      <dgm:prSet/>
      <dgm:spPr/>
      <dgm:t>
        <a:bodyPr/>
        <a:lstStyle/>
        <a:p>
          <a:endParaRPr lang="en-US" sz="2800"/>
        </a:p>
      </dgm:t>
    </dgm:pt>
    <dgm:pt modelId="{DA36760B-8657-47FB-A00F-586A5EB1E2B9}" type="sibTrans" cxnId="{94F747C5-54D5-47AC-9ED7-8FCE3DD1BDFC}">
      <dgm:prSet/>
      <dgm:spPr/>
      <dgm:t>
        <a:bodyPr/>
        <a:lstStyle/>
        <a:p>
          <a:endParaRPr lang="en-US" sz="2800"/>
        </a:p>
      </dgm:t>
    </dgm:pt>
    <dgm:pt modelId="{0A66A239-877A-491D-B4A5-519326FED04F}">
      <dgm:prSet custT="1"/>
      <dgm:spPr/>
      <dgm:t>
        <a:bodyPr/>
        <a:lstStyle/>
        <a:p>
          <a:r>
            <a:rPr kumimoji="0" lang="en-US" altLang="en-US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Block Mission </a:t>
          </a:r>
          <a:r>
            <a:rPr lang="en-US" altLang="en-US" sz="1800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Management Unit</a:t>
          </a:r>
        </a:p>
        <a:p>
          <a:endParaRPr kumimoji="0" lang="en-US" altLang="en-US" sz="12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6FA8299E-4036-4E3F-B6C9-F4017BFEEA9F}" type="parTrans" cxnId="{1EC64175-9D16-4373-B2C1-7105D14B4DCB}">
      <dgm:prSet/>
      <dgm:spPr/>
      <dgm:t>
        <a:bodyPr/>
        <a:lstStyle/>
        <a:p>
          <a:endParaRPr lang="en-US" sz="2800"/>
        </a:p>
      </dgm:t>
    </dgm:pt>
    <dgm:pt modelId="{FA1C3D7F-5B75-4998-BCFB-52C619C078CC}" type="sibTrans" cxnId="{1EC64175-9D16-4373-B2C1-7105D14B4DCB}">
      <dgm:prSet/>
      <dgm:spPr/>
      <dgm:t>
        <a:bodyPr/>
        <a:lstStyle/>
        <a:p>
          <a:endParaRPr lang="en-US" sz="2800"/>
        </a:p>
      </dgm:t>
    </dgm:pt>
    <dgm:pt modelId="{C0595B53-7815-4255-A3C3-B84CE4788C62}">
      <dgm:prSet custT="1"/>
      <dgm:spPr/>
      <dgm:t>
        <a:bodyPr/>
        <a:lstStyle/>
        <a:p>
          <a:r>
            <a:rPr lang="en-US" altLang="en-US" sz="16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Social Action Committee (consisting 5 members)</a:t>
          </a:r>
          <a:endParaRPr lang="en-US" altLang="en-US" sz="1600" dirty="0">
            <a:latin typeface="Calibri" panose="020F0502020204030204" pitchFamily="34" charset="0"/>
            <a:ea typeface="Times New Roman" panose="02020603050405020304" pitchFamily="18" charset="0"/>
            <a:cs typeface="Calibri" panose="020F0502020204030204" pitchFamily="34" charset="0"/>
          </a:endParaRPr>
        </a:p>
      </dgm:t>
    </dgm:pt>
    <dgm:pt modelId="{AF05CA28-4433-461A-8862-D77EE1FC18DD}" type="parTrans" cxnId="{D894DB56-7F7B-4E5D-A984-75EFED13D913}">
      <dgm:prSet/>
      <dgm:spPr/>
      <dgm:t>
        <a:bodyPr/>
        <a:lstStyle/>
        <a:p>
          <a:endParaRPr lang="en-US" sz="2800"/>
        </a:p>
      </dgm:t>
    </dgm:pt>
    <dgm:pt modelId="{DF5D393D-138F-4BF0-9C8C-649767C84269}" type="sibTrans" cxnId="{D894DB56-7F7B-4E5D-A984-75EFED13D913}">
      <dgm:prSet/>
      <dgm:spPr/>
      <dgm:t>
        <a:bodyPr/>
        <a:lstStyle/>
        <a:p>
          <a:endParaRPr lang="en-US" sz="2800"/>
        </a:p>
      </dgm:t>
    </dgm:pt>
    <dgm:pt modelId="{EDA1ECE8-1E14-404A-B108-76D51E5A0DCA}">
      <dgm:prSet custT="1"/>
      <dgm:spPr/>
      <dgm:t>
        <a:bodyPr/>
        <a:lstStyle/>
        <a:p>
          <a:r>
            <a:rPr lang="en-US" altLang="en-US" sz="1600" smtClean="0">
              <a:latin typeface="Calibri" panose="020F0502020204030204" pitchFamily="34" charset="0"/>
              <a:cs typeface="Calibri" panose="020F0502020204030204" pitchFamily="34" charset="0"/>
            </a:rPr>
            <a:t>Office Bearers/ Executive Committee</a:t>
          </a:r>
          <a:endParaRPr lang="en-US" altLang="en-US" sz="1600" dirty="0"/>
        </a:p>
      </dgm:t>
    </dgm:pt>
    <dgm:pt modelId="{AE030C0B-0CDC-481B-A3B2-5B837385A9B0}" type="parTrans" cxnId="{14A00B16-90DE-4793-83F0-6C8AF4D0B07C}">
      <dgm:prSet/>
      <dgm:spPr/>
      <dgm:t>
        <a:bodyPr/>
        <a:lstStyle/>
        <a:p>
          <a:endParaRPr lang="en-US" sz="2800"/>
        </a:p>
      </dgm:t>
    </dgm:pt>
    <dgm:pt modelId="{59EEB166-3B4D-45FC-BD7D-C98E5A36875E}" type="sibTrans" cxnId="{14A00B16-90DE-4793-83F0-6C8AF4D0B07C}">
      <dgm:prSet/>
      <dgm:spPr/>
      <dgm:t>
        <a:bodyPr/>
        <a:lstStyle/>
        <a:p>
          <a:endParaRPr lang="en-US" sz="2800"/>
        </a:p>
      </dgm:t>
    </dgm:pt>
    <dgm:pt modelId="{BDC9B40B-B267-4F63-8A94-52CD176A03F6}">
      <dgm:prSet custT="1"/>
      <dgm:spPr/>
      <dgm:t>
        <a:bodyPr/>
        <a:lstStyle/>
        <a:p>
          <a:r>
            <a:rPr lang="en-US" altLang="en-US" sz="16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Block Programme Manager, resource pool </a:t>
          </a:r>
          <a:endParaRPr lang="en-US" altLang="en-US" sz="1600" dirty="0">
            <a:latin typeface="Calibri" panose="020F0502020204030204" pitchFamily="34" charset="0"/>
            <a:ea typeface="Times New Roman" panose="02020603050405020304" pitchFamily="18" charset="0"/>
            <a:cs typeface="Calibri" panose="020F0502020204030204" pitchFamily="34" charset="0"/>
          </a:endParaRPr>
        </a:p>
      </dgm:t>
    </dgm:pt>
    <dgm:pt modelId="{DBD9E39F-59F7-4463-9377-7C9A628FFC27}" type="parTrans" cxnId="{89EB8FFD-87BE-4F8A-BA84-4C84426592CD}">
      <dgm:prSet/>
      <dgm:spPr/>
      <dgm:t>
        <a:bodyPr/>
        <a:lstStyle/>
        <a:p>
          <a:endParaRPr lang="en-US" sz="2800"/>
        </a:p>
      </dgm:t>
    </dgm:pt>
    <dgm:pt modelId="{DA307DA6-2830-4651-A9EC-122B0E82EE8C}" type="sibTrans" cxnId="{89EB8FFD-87BE-4F8A-BA84-4C84426592CD}">
      <dgm:prSet/>
      <dgm:spPr/>
      <dgm:t>
        <a:bodyPr/>
        <a:lstStyle/>
        <a:p>
          <a:endParaRPr lang="en-US" sz="2800"/>
        </a:p>
      </dgm:t>
    </dgm:pt>
    <dgm:pt modelId="{E090C6D4-CAD8-49D1-B678-D913B7FA42AD}">
      <dgm:prSet custT="1"/>
      <dgm:spPr/>
      <dgm:t>
        <a:bodyPr/>
        <a:lstStyle/>
        <a:p>
          <a:r>
            <a:rPr lang="en-US" altLang="en-US" sz="160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Social Action Committee (consisting of</a:t>
          </a:r>
          <a:r>
            <a:rPr lang="en-US" altLang="en-US" sz="1600" smtClean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 </a:t>
          </a:r>
          <a:r>
            <a:rPr lang="en-US" altLang="en-US" sz="160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 3 members)</a:t>
          </a:r>
          <a:endParaRPr lang="en-US" altLang="en-US" sz="1600" dirty="0">
            <a:latin typeface="Calibri" panose="020F0502020204030204" pitchFamily="34" charset="0"/>
            <a:ea typeface="Times New Roman" panose="02020603050405020304" pitchFamily="18" charset="0"/>
            <a:cs typeface="Calibri" panose="020F0502020204030204" pitchFamily="34" charset="0"/>
          </a:endParaRPr>
        </a:p>
      </dgm:t>
    </dgm:pt>
    <dgm:pt modelId="{9D1E870E-5394-40E3-8F5D-8F3E70B333A5}" type="parTrans" cxnId="{C91439D2-DCFE-4576-B503-CC2CD1D7541A}">
      <dgm:prSet/>
      <dgm:spPr/>
      <dgm:t>
        <a:bodyPr/>
        <a:lstStyle/>
        <a:p>
          <a:endParaRPr lang="en-US" sz="2800"/>
        </a:p>
      </dgm:t>
    </dgm:pt>
    <dgm:pt modelId="{ADEFC7EE-D163-48A6-B8E2-50B132235DF2}" type="sibTrans" cxnId="{C91439D2-DCFE-4576-B503-CC2CD1D7541A}">
      <dgm:prSet/>
      <dgm:spPr/>
      <dgm:t>
        <a:bodyPr/>
        <a:lstStyle/>
        <a:p>
          <a:endParaRPr lang="en-US" sz="2800"/>
        </a:p>
      </dgm:t>
    </dgm:pt>
    <dgm:pt modelId="{446A7DBF-DADF-4FD0-9516-ECEB587F3B09}">
      <dgm:prSet custT="1"/>
      <dgm:spPr/>
      <dgm:t>
        <a:bodyPr/>
        <a:lstStyle/>
        <a:p>
          <a:r>
            <a:rPr lang="en-US" altLang="en-US" sz="160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Community Resource Person (CRP) </a:t>
          </a:r>
          <a:endParaRPr lang="en-US" altLang="en-US" sz="1600" dirty="0"/>
        </a:p>
      </dgm:t>
    </dgm:pt>
    <dgm:pt modelId="{0551D660-6E16-4DD4-B6F4-97DF32C47EC2}" type="parTrans" cxnId="{B5948C6D-2914-4069-9D06-0BF928FD1DC8}">
      <dgm:prSet/>
      <dgm:spPr/>
      <dgm:t>
        <a:bodyPr/>
        <a:lstStyle/>
        <a:p>
          <a:endParaRPr lang="en-US" sz="2800"/>
        </a:p>
      </dgm:t>
    </dgm:pt>
    <dgm:pt modelId="{E53DCCB3-61E2-45AD-9F7B-A7DDA77888ED}" type="sibTrans" cxnId="{B5948C6D-2914-4069-9D06-0BF928FD1DC8}">
      <dgm:prSet/>
      <dgm:spPr/>
      <dgm:t>
        <a:bodyPr/>
        <a:lstStyle/>
        <a:p>
          <a:endParaRPr lang="en-US" sz="2800"/>
        </a:p>
      </dgm:t>
    </dgm:pt>
    <dgm:pt modelId="{5FB08983-FF23-4883-BDDE-29355E85A498}">
      <dgm:prSet custT="1"/>
      <dgm:spPr/>
      <dgm:t>
        <a:bodyPr/>
        <a:lstStyle/>
        <a:p>
          <a:r>
            <a:rPr lang="en-US" altLang="en-US" sz="160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FNHW Nodal(Community Mobilizer/Active Woman etc.)</a:t>
          </a:r>
          <a:endParaRPr lang="en-US" altLang="en-US" sz="1600" dirty="0">
            <a:latin typeface="Calibri" panose="020F0502020204030204" pitchFamily="34" charset="0"/>
            <a:ea typeface="Times New Roman" panose="02020603050405020304" pitchFamily="18" charset="0"/>
            <a:cs typeface="Calibri" panose="020F0502020204030204" pitchFamily="34" charset="0"/>
          </a:endParaRPr>
        </a:p>
      </dgm:t>
    </dgm:pt>
    <dgm:pt modelId="{6C1D5598-52C3-48FC-B920-081CC0CDFB7B}" type="parTrans" cxnId="{406CA38A-6DC9-4999-8E98-829DBB492F0E}">
      <dgm:prSet/>
      <dgm:spPr/>
      <dgm:t>
        <a:bodyPr/>
        <a:lstStyle/>
        <a:p>
          <a:endParaRPr lang="en-US" sz="2800"/>
        </a:p>
      </dgm:t>
    </dgm:pt>
    <dgm:pt modelId="{72E634EB-4032-45F2-8573-E2EA4314E00E}" type="sibTrans" cxnId="{406CA38A-6DC9-4999-8E98-829DBB492F0E}">
      <dgm:prSet/>
      <dgm:spPr/>
      <dgm:t>
        <a:bodyPr/>
        <a:lstStyle/>
        <a:p>
          <a:endParaRPr lang="en-US" sz="2800"/>
        </a:p>
      </dgm:t>
    </dgm:pt>
    <dgm:pt modelId="{98FC3FA9-195E-4B35-8BEB-05B678693304}" type="pres">
      <dgm:prSet presAssocID="{5A4A233D-956A-40FB-91AF-2F2CC769262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09E0662-0E4E-4C55-A079-9D27922CD3D1}" type="pres">
      <dgm:prSet presAssocID="{ACB22196-23EA-4D49-9DBA-58D5A8F0DDA2}" presName="composite" presStyleCnt="0"/>
      <dgm:spPr/>
    </dgm:pt>
    <dgm:pt modelId="{6CEA0F52-44F1-4F4E-86CD-4AE7B72F03EE}" type="pres">
      <dgm:prSet presAssocID="{ACB22196-23EA-4D49-9DBA-58D5A8F0DDA2}" presName="LShape" presStyleLbl="alignNode1" presStyleIdx="0" presStyleCnt="11" custLinFactNeighborX="0" custLinFactNeighborY="-1268"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D3C6A184-21BA-4752-B8F4-7A0589861970}" type="pres">
      <dgm:prSet presAssocID="{ACB22196-23EA-4D49-9DBA-58D5A8F0DDA2}" presName="ParentText" presStyleLbl="revTx" presStyleIdx="0" presStyleCnt="6" custLinFactNeighborX="-1687" custLinFactNeighborY="-481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B69744-1D64-484E-94CD-8F1161C59D3F}" type="pres">
      <dgm:prSet presAssocID="{ACB22196-23EA-4D49-9DBA-58D5A8F0DDA2}" presName="Triangle" presStyleLbl="alignNode1" presStyleIdx="1" presStyleCnt="11"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0BE89D2F-9632-4044-BFB0-A134B7809BC4}" type="pres">
      <dgm:prSet presAssocID="{11AEB765-451C-4544-BCD4-0C3A5ACEE15E}" presName="sibTrans" presStyleCnt="0"/>
      <dgm:spPr/>
    </dgm:pt>
    <dgm:pt modelId="{72E6F32A-6022-46FC-A42A-3A5B30CABFBF}" type="pres">
      <dgm:prSet presAssocID="{11AEB765-451C-4544-BCD4-0C3A5ACEE15E}" presName="space" presStyleCnt="0"/>
      <dgm:spPr/>
    </dgm:pt>
    <dgm:pt modelId="{554F35F2-6541-47D2-B652-9DB89C7A2C55}" type="pres">
      <dgm:prSet presAssocID="{C5A9778A-25FC-42F7-B695-C0A520B86DB4}" presName="composite" presStyleCnt="0"/>
      <dgm:spPr/>
    </dgm:pt>
    <dgm:pt modelId="{E8E622C2-6A2B-415C-8DE4-971C701A108A}" type="pres">
      <dgm:prSet presAssocID="{C5A9778A-25FC-42F7-B695-C0A520B86DB4}" presName="LShape" presStyleLbl="alignNode1" presStyleIdx="2" presStyleCnt="11"/>
      <dgm:spPr/>
    </dgm:pt>
    <dgm:pt modelId="{AC335EBE-C286-49E1-A0B6-A9F2B666F2D9}" type="pres">
      <dgm:prSet presAssocID="{C5A9778A-25FC-42F7-B695-C0A520B86DB4}" presName="ParentText" presStyleLbl="revTx" presStyleIdx="1" presStyleCnt="6" custLinFactNeighborX="-3377" custLinFactNeighborY="-452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DDED5-020C-473F-8DAA-3F0E042D4BBE}" type="pres">
      <dgm:prSet presAssocID="{C5A9778A-25FC-42F7-B695-C0A520B86DB4}" presName="Triangle" presStyleLbl="alignNode1" presStyleIdx="3" presStyleCnt="11"/>
      <dgm:spPr/>
    </dgm:pt>
    <dgm:pt modelId="{2BD0AE16-C0A8-4B98-BD62-F8EE843542C8}" type="pres">
      <dgm:prSet presAssocID="{54439DA4-C043-4298-A1CA-6C2C08BE7B95}" presName="sibTrans" presStyleCnt="0"/>
      <dgm:spPr/>
    </dgm:pt>
    <dgm:pt modelId="{3375EB37-B56F-46D5-BA59-A8B35CA7A5A6}" type="pres">
      <dgm:prSet presAssocID="{54439DA4-C043-4298-A1CA-6C2C08BE7B95}" presName="space" presStyleCnt="0"/>
      <dgm:spPr/>
    </dgm:pt>
    <dgm:pt modelId="{687CD701-818E-47F4-A75D-31BAB76166D1}" type="pres">
      <dgm:prSet presAssocID="{D2A2F2A5-DF32-4882-8E36-316225DF2632}" presName="composite" presStyleCnt="0"/>
      <dgm:spPr/>
    </dgm:pt>
    <dgm:pt modelId="{7032A6AC-733C-4DD5-8B35-64B12C68659B}" type="pres">
      <dgm:prSet presAssocID="{D2A2F2A5-DF32-4882-8E36-316225DF2632}" presName="LShape" presStyleLbl="alignNode1" presStyleIdx="4" presStyleCnt="11"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634DF6BD-DE81-434B-A462-BC2A54D204EF}" type="pres">
      <dgm:prSet presAssocID="{D2A2F2A5-DF32-4882-8E36-316225DF2632}" presName="ParentText" presStyleLbl="revTx" presStyleIdx="2" presStyleCnt="6" custLinFactNeighborX="-3378" custLinFactNeighborY="-414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EF0A25-3463-46C6-BD66-1CC088201F3B}" type="pres">
      <dgm:prSet presAssocID="{D2A2F2A5-DF32-4882-8E36-316225DF2632}" presName="Triangle" presStyleLbl="alignNode1" presStyleIdx="5" presStyleCnt="11"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056F0D44-EF7A-4468-95B2-EEB3D0B8DBD2}" type="pres">
      <dgm:prSet presAssocID="{5C9F14F2-A332-4C36-A6AC-46ECBE0D645B}" presName="sibTrans" presStyleCnt="0"/>
      <dgm:spPr/>
    </dgm:pt>
    <dgm:pt modelId="{CB45E405-833B-4CD3-9AD8-0F0A3563F98C}" type="pres">
      <dgm:prSet presAssocID="{5C9F14F2-A332-4C36-A6AC-46ECBE0D645B}" presName="space" presStyleCnt="0"/>
      <dgm:spPr/>
    </dgm:pt>
    <dgm:pt modelId="{E756CE5E-9159-4B67-BE67-5E9E5378031E}" type="pres">
      <dgm:prSet presAssocID="{0A66A239-877A-491D-B4A5-519326FED04F}" presName="composite" presStyleCnt="0"/>
      <dgm:spPr/>
    </dgm:pt>
    <dgm:pt modelId="{55E831B1-0599-4AA2-87B7-0F0919FB947C}" type="pres">
      <dgm:prSet presAssocID="{0A66A239-877A-491D-B4A5-519326FED04F}" presName="LShape" presStyleLbl="alignNode1" presStyleIdx="6" presStyleCnt="11"/>
      <dgm:spPr/>
    </dgm:pt>
    <dgm:pt modelId="{D1545CD1-9DCA-4185-A638-BD910043BDE7}" type="pres">
      <dgm:prSet presAssocID="{0A66A239-877A-491D-B4A5-519326FED04F}" presName="ParentText" presStyleLbl="revTx" presStyleIdx="3" presStyleCnt="6" custLinFactNeighborX="-2280" custLinFactNeighborY="-78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D8EDC-F68B-4E93-B71E-3332C917D6CD}" type="pres">
      <dgm:prSet presAssocID="{0A66A239-877A-491D-B4A5-519326FED04F}" presName="Triangle" presStyleLbl="alignNode1" presStyleIdx="7" presStyleCnt="11"/>
      <dgm:spPr/>
    </dgm:pt>
    <dgm:pt modelId="{4985DEB7-8753-4252-9ECB-9C208E102E2F}" type="pres">
      <dgm:prSet presAssocID="{FA1C3D7F-5B75-4998-BCFB-52C619C078CC}" presName="sibTrans" presStyleCnt="0"/>
      <dgm:spPr/>
    </dgm:pt>
    <dgm:pt modelId="{23486494-1539-445D-A099-C2146EB5AA18}" type="pres">
      <dgm:prSet presAssocID="{FA1C3D7F-5B75-4998-BCFB-52C619C078CC}" presName="space" presStyleCnt="0"/>
      <dgm:spPr/>
    </dgm:pt>
    <dgm:pt modelId="{9A270049-A045-4208-9758-02E47A3C0B86}" type="pres">
      <dgm:prSet presAssocID="{26225220-71C0-40F9-A8DF-372C42436E0A}" presName="composite" presStyleCnt="0"/>
      <dgm:spPr/>
    </dgm:pt>
    <dgm:pt modelId="{0AFA1638-9A5A-4462-833E-BA8EFBC6E91D}" type="pres">
      <dgm:prSet presAssocID="{26225220-71C0-40F9-A8DF-372C42436E0A}" presName="LShape" presStyleLbl="alignNode1" presStyleIdx="8" presStyleCnt="11"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7C7CA850-26A3-4219-AD24-1050EE2D2408}" type="pres">
      <dgm:prSet presAssocID="{26225220-71C0-40F9-A8DF-372C42436E0A}" presName="ParentText" presStyleLbl="revTx" presStyleIdx="4" presStyleCnt="6" custLinFactNeighborX="-2535" custLinFactNeighborY="-950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809616-4745-4D77-B0DD-0548AAFF1CDF}" type="pres">
      <dgm:prSet presAssocID="{26225220-71C0-40F9-A8DF-372C42436E0A}" presName="Triangle" presStyleLbl="alignNode1" presStyleIdx="9" presStyleCnt="11"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98E7604F-2AB4-4449-92D5-094BD8A110A0}" type="pres">
      <dgm:prSet presAssocID="{086356DF-BE5A-496B-B841-0FFE70F96677}" presName="sibTrans" presStyleCnt="0"/>
      <dgm:spPr/>
    </dgm:pt>
    <dgm:pt modelId="{9AA69236-3C59-4D4E-8291-8A6B1FAA7A6F}" type="pres">
      <dgm:prSet presAssocID="{086356DF-BE5A-496B-B841-0FFE70F96677}" presName="space" presStyleCnt="0"/>
      <dgm:spPr/>
    </dgm:pt>
    <dgm:pt modelId="{50F49B73-3358-45C8-A8D6-48811EABB5B5}" type="pres">
      <dgm:prSet presAssocID="{C734F30F-E925-476F-8515-5BA0F3C69D71}" presName="composite" presStyleCnt="0"/>
      <dgm:spPr/>
    </dgm:pt>
    <dgm:pt modelId="{79E44CB3-56F9-48CA-AABC-7EE14C8A91F2}" type="pres">
      <dgm:prSet presAssocID="{C734F30F-E925-476F-8515-5BA0F3C69D71}" presName="LShape" presStyleLbl="alignNode1" presStyleIdx="10" presStyleCnt="11"/>
      <dgm:spPr/>
    </dgm:pt>
    <dgm:pt modelId="{3AB3FBE1-AA29-4233-A3E6-B0B04093B4B6}" type="pres">
      <dgm:prSet presAssocID="{C734F30F-E925-476F-8515-5BA0F3C69D71}" presName="ParentText" presStyleLbl="revTx" presStyleIdx="5" presStyleCnt="6" custLinFactNeighborX="-449" custLinFactNeighborY="-810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C0CBD4-14C1-497F-9218-67015C6A09C5}" type="presOf" srcId="{7FEB758E-0799-493C-8F9E-791F92AB54A5}" destId="{7C7CA850-26A3-4219-AD24-1050EE2D2408}" srcOrd="0" destOrd="1" presId="urn:microsoft.com/office/officeart/2009/3/layout/StepUpProcess"/>
    <dgm:cxn modelId="{22080740-A6D2-4264-9EE5-ABC041B08A54}" srcId="{C734F30F-E925-476F-8515-5BA0F3C69D71}" destId="{3C3ECFCA-CBBA-44B0-A43D-9C3C6E6778FF}" srcOrd="0" destOrd="0" parTransId="{484DC9EB-DF8F-42BE-9F5D-72C4C8141AAB}" sibTransId="{B44FAFBA-A1DB-4D2B-9D2C-9C3A9749C857}"/>
    <dgm:cxn modelId="{94F747C5-54D5-47AC-9ED7-8FCE3DD1BDFC}" srcId="{26225220-71C0-40F9-A8DF-372C42436E0A}" destId="{7FEB758E-0799-493C-8F9E-791F92AB54A5}" srcOrd="0" destOrd="0" parTransId="{DE2B47CC-A3C5-4FCF-9B73-118EEDBF677B}" sibTransId="{DA36760B-8657-47FB-A00F-586A5EB1E2B9}"/>
    <dgm:cxn modelId="{4F13AC96-4367-45AE-BCC7-A201DE2A52E1}" srcId="{C734F30F-E925-476F-8515-5BA0F3C69D71}" destId="{FE8620EA-CAC9-405E-9330-FA05047D60C4}" srcOrd="1" destOrd="0" parTransId="{1142F4A9-3F96-4C12-A13E-52710883A2AF}" sibTransId="{2104FA07-0879-46A6-B0F4-6B5A398B3A2C}"/>
    <dgm:cxn modelId="{0D75B963-8734-4E92-A220-B2FD93EF5FA5}" type="presOf" srcId="{C734F30F-E925-476F-8515-5BA0F3C69D71}" destId="{3AB3FBE1-AA29-4233-A3E6-B0B04093B4B6}" srcOrd="0" destOrd="0" presId="urn:microsoft.com/office/officeart/2009/3/layout/StepUpProcess"/>
    <dgm:cxn modelId="{42C88F25-33D8-46FC-A7B3-A184EC9D0AB9}" type="presOf" srcId="{5FB08983-FF23-4883-BDDE-29355E85A498}" destId="{D3C6A184-21BA-4752-B8F4-7A0589861970}" srcOrd="0" destOrd="1" presId="urn:microsoft.com/office/officeart/2009/3/layout/StepUpProcess"/>
    <dgm:cxn modelId="{61B37249-F22A-4D48-8810-B6547517EFDE}" type="presOf" srcId="{446A7DBF-DADF-4FD0-9516-ECEB587F3B09}" destId="{AC335EBE-C286-49E1-A0B6-A9F2B666F2D9}" srcOrd="0" destOrd="2" presId="urn:microsoft.com/office/officeart/2009/3/layout/StepUpProcess"/>
    <dgm:cxn modelId="{406CA38A-6DC9-4999-8E98-829DBB492F0E}" srcId="{ACB22196-23EA-4D49-9DBA-58D5A8F0DDA2}" destId="{5FB08983-FF23-4883-BDDE-29355E85A498}" srcOrd="0" destOrd="0" parTransId="{6C1D5598-52C3-48FC-B920-081CC0CDFB7B}" sibTransId="{72E634EB-4032-45F2-8573-E2EA4314E00E}"/>
    <dgm:cxn modelId="{C91439D2-DCFE-4576-B503-CC2CD1D7541A}" srcId="{C5A9778A-25FC-42F7-B695-C0A520B86DB4}" destId="{E090C6D4-CAD8-49D1-B678-D913B7FA42AD}" srcOrd="0" destOrd="0" parTransId="{9D1E870E-5394-40E3-8F5D-8F3E70B333A5}" sibTransId="{ADEFC7EE-D163-48A6-B8E2-50B132235DF2}"/>
    <dgm:cxn modelId="{5D48F3AD-97C0-4356-B6BD-3C49A1EBF72C}" type="presOf" srcId="{3C3ECFCA-CBBA-44B0-A43D-9C3C6E6778FF}" destId="{3AB3FBE1-AA29-4233-A3E6-B0B04093B4B6}" srcOrd="0" destOrd="1" presId="urn:microsoft.com/office/officeart/2009/3/layout/StepUpProcess"/>
    <dgm:cxn modelId="{89EB8FFD-87BE-4F8A-BA84-4C84426592CD}" srcId="{0A66A239-877A-491D-B4A5-519326FED04F}" destId="{BDC9B40B-B267-4F63-8A94-52CD176A03F6}" srcOrd="0" destOrd="0" parTransId="{DBD9E39F-59F7-4463-9377-7C9A628FFC27}" sibTransId="{DA307DA6-2830-4651-A9EC-122B0E82EE8C}"/>
    <dgm:cxn modelId="{4ECA0D93-6AE9-441B-A0D1-8671D510857D}" srcId="{5A4A233D-956A-40FB-91AF-2F2CC7692623}" destId="{ACB22196-23EA-4D49-9DBA-58D5A8F0DDA2}" srcOrd="0" destOrd="0" parTransId="{0F3AAFF2-17A1-4F00-951B-524CA9F8DC79}" sibTransId="{11AEB765-451C-4544-BCD4-0C3A5ACEE15E}"/>
    <dgm:cxn modelId="{B5948C6D-2914-4069-9D06-0BF928FD1DC8}" srcId="{C5A9778A-25FC-42F7-B695-C0A520B86DB4}" destId="{446A7DBF-DADF-4FD0-9516-ECEB587F3B09}" srcOrd="1" destOrd="0" parTransId="{0551D660-6E16-4DD4-B6F4-97DF32C47EC2}" sibTransId="{E53DCCB3-61E2-45AD-9F7B-A7DDA77888ED}"/>
    <dgm:cxn modelId="{B602384B-46BB-475E-9B88-B9DAE63C8289}" type="presOf" srcId="{26225220-71C0-40F9-A8DF-372C42436E0A}" destId="{7C7CA850-26A3-4219-AD24-1050EE2D2408}" srcOrd="0" destOrd="0" presId="urn:microsoft.com/office/officeart/2009/3/layout/StepUpProcess"/>
    <dgm:cxn modelId="{4D01A761-A257-4D22-84FF-6BD32FDF8293}" type="presOf" srcId="{FE8620EA-CAC9-405E-9330-FA05047D60C4}" destId="{3AB3FBE1-AA29-4233-A3E6-B0B04093B4B6}" srcOrd="0" destOrd="2" presId="urn:microsoft.com/office/officeart/2009/3/layout/StepUpProcess"/>
    <dgm:cxn modelId="{B0DBD214-D42C-45D6-84AC-D8AFA995BBD4}" type="presOf" srcId="{C0595B53-7815-4255-A3C3-B84CE4788C62}" destId="{634DF6BD-DE81-434B-A462-BC2A54D204EF}" srcOrd="0" destOrd="1" presId="urn:microsoft.com/office/officeart/2009/3/layout/StepUpProcess"/>
    <dgm:cxn modelId="{7103AEE5-1960-46E0-9E35-57767F4DFA6A}" type="presOf" srcId="{ACB22196-23EA-4D49-9DBA-58D5A8F0DDA2}" destId="{D3C6A184-21BA-4752-B8F4-7A0589861970}" srcOrd="0" destOrd="0" presId="urn:microsoft.com/office/officeart/2009/3/layout/StepUpProcess"/>
    <dgm:cxn modelId="{9587731B-F464-4F6D-9CAF-66E299CCEF3C}" type="presOf" srcId="{C5A9778A-25FC-42F7-B695-C0A520B86DB4}" destId="{AC335EBE-C286-49E1-A0B6-A9F2B666F2D9}" srcOrd="0" destOrd="0" presId="urn:microsoft.com/office/officeart/2009/3/layout/StepUpProcess"/>
    <dgm:cxn modelId="{34338939-71D3-4454-B17C-BD249EB3D3D9}" srcId="{5A4A233D-956A-40FB-91AF-2F2CC7692623}" destId="{C5A9778A-25FC-42F7-B695-C0A520B86DB4}" srcOrd="1" destOrd="0" parTransId="{EB4AFAD4-52CD-4501-8167-86AA2C4393BD}" sibTransId="{54439DA4-C043-4298-A1CA-6C2C08BE7B95}"/>
    <dgm:cxn modelId="{14A00B16-90DE-4793-83F0-6C8AF4D0B07C}" srcId="{D2A2F2A5-DF32-4882-8E36-316225DF2632}" destId="{EDA1ECE8-1E14-404A-B108-76D51E5A0DCA}" srcOrd="1" destOrd="0" parTransId="{AE030C0B-0CDC-481B-A3B2-5B837385A9B0}" sibTransId="{59EEB166-3B4D-45FC-BD7D-C98E5A36875E}"/>
    <dgm:cxn modelId="{65C01C1E-E915-4F0E-A186-375AD89CCE17}" type="presOf" srcId="{5A4A233D-956A-40FB-91AF-2F2CC7692623}" destId="{98FC3FA9-195E-4B35-8BEB-05B678693304}" srcOrd="0" destOrd="0" presId="urn:microsoft.com/office/officeart/2009/3/layout/StepUpProcess"/>
    <dgm:cxn modelId="{1EC64175-9D16-4373-B2C1-7105D14B4DCB}" srcId="{5A4A233D-956A-40FB-91AF-2F2CC7692623}" destId="{0A66A239-877A-491D-B4A5-519326FED04F}" srcOrd="3" destOrd="0" parTransId="{6FA8299E-4036-4E3F-B6C9-F4017BFEEA9F}" sibTransId="{FA1C3D7F-5B75-4998-BCFB-52C619C078CC}"/>
    <dgm:cxn modelId="{A211A86A-D960-4765-9A21-329DD859CCD3}" type="presOf" srcId="{E090C6D4-CAD8-49D1-B678-D913B7FA42AD}" destId="{AC335EBE-C286-49E1-A0B6-A9F2B666F2D9}" srcOrd="0" destOrd="1" presId="urn:microsoft.com/office/officeart/2009/3/layout/StepUpProcess"/>
    <dgm:cxn modelId="{C2274E0E-8B20-4B5E-A236-A3E2F97B9985}" srcId="{5A4A233D-956A-40FB-91AF-2F2CC7692623}" destId="{D2A2F2A5-DF32-4882-8E36-316225DF2632}" srcOrd="2" destOrd="0" parTransId="{929D9B91-A544-4A05-8125-C113EE1DCE6B}" sibTransId="{5C9F14F2-A332-4C36-A6AC-46ECBE0D645B}"/>
    <dgm:cxn modelId="{E7F39B50-BEC1-4066-8F8C-5E900B0CA560}" type="presOf" srcId="{D2A2F2A5-DF32-4882-8E36-316225DF2632}" destId="{634DF6BD-DE81-434B-A462-BC2A54D204EF}" srcOrd="0" destOrd="0" presId="urn:microsoft.com/office/officeart/2009/3/layout/StepUpProcess"/>
    <dgm:cxn modelId="{D894DB56-7F7B-4E5D-A984-75EFED13D913}" srcId="{D2A2F2A5-DF32-4882-8E36-316225DF2632}" destId="{C0595B53-7815-4255-A3C3-B84CE4788C62}" srcOrd="0" destOrd="0" parTransId="{AF05CA28-4433-461A-8862-D77EE1FC18DD}" sibTransId="{DF5D393D-138F-4BF0-9C8C-649767C84269}"/>
    <dgm:cxn modelId="{68983280-0D72-40BC-ADB8-41F7F8BAD93A}" type="presOf" srcId="{BDC9B40B-B267-4F63-8A94-52CD176A03F6}" destId="{D1545CD1-9DCA-4185-A638-BD910043BDE7}" srcOrd="0" destOrd="1" presId="urn:microsoft.com/office/officeart/2009/3/layout/StepUpProcess"/>
    <dgm:cxn modelId="{D83424E2-7F03-49D6-9158-E538782B300A}" type="presOf" srcId="{0A66A239-877A-491D-B4A5-519326FED04F}" destId="{D1545CD1-9DCA-4185-A638-BD910043BDE7}" srcOrd="0" destOrd="0" presId="urn:microsoft.com/office/officeart/2009/3/layout/StepUpProcess"/>
    <dgm:cxn modelId="{C8001075-97C8-49F0-A35A-EBAC2CA28967}" srcId="{5A4A233D-956A-40FB-91AF-2F2CC7692623}" destId="{C734F30F-E925-476F-8515-5BA0F3C69D71}" srcOrd="5" destOrd="0" parTransId="{5C6B506C-5ABF-4CAC-A0C3-877146D0A471}" sibTransId="{C1276A58-D436-4544-B3D7-54F91BD73FBF}"/>
    <dgm:cxn modelId="{BDEBC64B-A72B-45BE-959C-8BA3A0886854}" type="presOf" srcId="{EDA1ECE8-1E14-404A-B108-76D51E5A0DCA}" destId="{634DF6BD-DE81-434B-A462-BC2A54D204EF}" srcOrd="0" destOrd="2" presId="urn:microsoft.com/office/officeart/2009/3/layout/StepUpProcess"/>
    <dgm:cxn modelId="{2DDE563D-A8A9-42F9-BCAC-B3322F64CC38}" srcId="{5A4A233D-956A-40FB-91AF-2F2CC7692623}" destId="{26225220-71C0-40F9-A8DF-372C42436E0A}" srcOrd="4" destOrd="0" parTransId="{D0B66280-A56B-4B5D-97BF-C4FC8E52D441}" sibTransId="{086356DF-BE5A-496B-B841-0FFE70F96677}"/>
    <dgm:cxn modelId="{191FCCA0-4428-41C2-A74D-74AC29373222}" type="presParOf" srcId="{98FC3FA9-195E-4B35-8BEB-05B678693304}" destId="{C09E0662-0E4E-4C55-A079-9D27922CD3D1}" srcOrd="0" destOrd="0" presId="urn:microsoft.com/office/officeart/2009/3/layout/StepUpProcess"/>
    <dgm:cxn modelId="{13CABA80-4D0C-457A-B830-98A8B4B5A1C6}" type="presParOf" srcId="{C09E0662-0E4E-4C55-A079-9D27922CD3D1}" destId="{6CEA0F52-44F1-4F4E-86CD-4AE7B72F03EE}" srcOrd="0" destOrd="0" presId="urn:microsoft.com/office/officeart/2009/3/layout/StepUpProcess"/>
    <dgm:cxn modelId="{DF3F7404-105E-4D39-8E01-69F1432DFA22}" type="presParOf" srcId="{C09E0662-0E4E-4C55-A079-9D27922CD3D1}" destId="{D3C6A184-21BA-4752-B8F4-7A0589861970}" srcOrd="1" destOrd="0" presId="urn:microsoft.com/office/officeart/2009/3/layout/StepUpProcess"/>
    <dgm:cxn modelId="{0F8454C4-9A28-4C79-907D-DFFA097020C4}" type="presParOf" srcId="{C09E0662-0E4E-4C55-A079-9D27922CD3D1}" destId="{89B69744-1D64-484E-94CD-8F1161C59D3F}" srcOrd="2" destOrd="0" presId="urn:microsoft.com/office/officeart/2009/3/layout/StepUpProcess"/>
    <dgm:cxn modelId="{49FBBE2A-95E1-4CDB-8230-6084DE68F8C5}" type="presParOf" srcId="{98FC3FA9-195E-4B35-8BEB-05B678693304}" destId="{0BE89D2F-9632-4044-BFB0-A134B7809BC4}" srcOrd="1" destOrd="0" presId="urn:microsoft.com/office/officeart/2009/3/layout/StepUpProcess"/>
    <dgm:cxn modelId="{9161072B-4AC3-40A8-8878-F10E3738B24E}" type="presParOf" srcId="{0BE89D2F-9632-4044-BFB0-A134B7809BC4}" destId="{72E6F32A-6022-46FC-A42A-3A5B30CABFBF}" srcOrd="0" destOrd="0" presId="urn:microsoft.com/office/officeart/2009/3/layout/StepUpProcess"/>
    <dgm:cxn modelId="{F73132F3-735A-4F0D-85DD-92B2C57FD8B6}" type="presParOf" srcId="{98FC3FA9-195E-4B35-8BEB-05B678693304}" destId="{554F35F2-6541-47D2-B652-9DB89C7A2C55}" srcOrd="2" destOrd="0" presId="urn:microsoft.com/office/officeart/2009/3/layout/StepUpProcess"/>
    <dgm:cxn modelId="{7C263506-58E3-4E42-A097-D4F25E5D24E0}" type="presParOf" srcId="{554F35F2-6541-47D2-B652-9DB89C7A2C55}" destId="{E8E622C2-6A2B-415C-8DE4-971C701A108A}" srcOrd="0" destOrd="0" presId="urn:microsoft.com/office/officeart/2009/3/layout/StepUpProcess"/>
    <dgm:cxn modelId="{B1745475-2383-4C3A-AA79-5D5BF6FF0E91}" type="presParOf" srcId="{554F35F2-6541-47D2-B652-9DB89C7A2C55}" destId="{AC335EBE-C286-49E1-A0B6-A9F2B666F2D9}" srcOrd="1" destOrd="0" presId="urn:microsoft.com/office/officeart/2009/3/layout/StepUpProcess"/>
    <dgm:cxn modelId="{DEF9A033-4357-47D4-B831-2989B90521FE}" type="presParOf" srcId="{554F35F2-6541-47D2-B652-9DB89C7A2C55}" destId="{520DDED5-020C-473F-8DAA-3F0E042D4BBE}" srcOrd="2" destOrd="0" presId="urn:microsoft.com/office/officeart/2009/3/layout/StepUpProcess"/>
    <dgm:cxn modelId="{D9E2D95C-9261-4D80-A6DA-1D0C4945E691}" type="presParOf" srcId="{98FC3FA9-195E-4B35-8BEB-05B678693304}" destId="{2BD0AE16-C0A8-4B98-BD62-F8EE843542C8}" srcOrd="3" destOrd="0" presId="urn:microsoft.com/office/officeart/2009/3/layout/StepUpProcess"/>
    <dgm:cxn modelId="{1AD52173-DEBF-49F4-B3CF-C0A4F52E6BA9}" type="presParOf" srcId="{2BD0AE16-C0A8-4B98-BD62-F8EE843542C8}" destId="{3375EB37-B56F-46D5-BA59-A8B35CA7A5A6}" srcOrd="0" destOrd="0" presId="urn:microsoft.com/office/officeart/2009/3/layout/StepUpProcess"/>
    <dgm:cxn modelId="{B2389F12-BCA0-4352-95EE-787A04AE007B}" type="presParOf" srcId="{98FC3FA9-195E-4B35-8BEB-05B678693304}" destId="{687CD701-818E-47F4-A75D-31BAB76166D1}" srcOrd="4" destOrd="0" presId="urn:microsoft.com/office/officeart/2009/3/layout/StepUpProcess"/>
    <dgm:cxn modelId="{2758C343-07ED-4E9F-97C4-D9502E04DEF5}" type="presParOf" srcId="{687CD701-818E-47F4-A75D-31BAB76166D1}" destId="{7032A6AC-733C-4DD5-8B35-64B12C68659B}" srcOrd="0" destOrd="0" presId="urn:microsoft.com/office/officeart/2009/3/layout/StepUpProcess"/>
    <dgm:cxn modelId="{B096EB43-2580-4599-9893-D1AE9C328CE8}" type="presParOf" srcId="{687CD701-818E-47F4-A75D-31BAB76166D1}" destId="{634DF6BD-DE81-434B-A462-BC2A54D204EF}" srcOrd="1" destOrd="0" presId="urn:microsoft.com/office/officeart/2009/3/layout/StepUpProcess"/>
    <dgm:cxn modelId="{B54F0BD3-F1F7-4D70-9F00-F069B4C812DD}" type="presParOf" srcId="{687CD701-818E-47F4-A75D-31BAB76166D1}" destId="{C5EF0A25-3463-46C6-BD66-1CC088201F3B}" srcOrd="2" destOrd="0" presId="urn:microsoft.com/office/officeart/2009/3/layout/StepUpProcess"/>
    <dgm:cxn modelId="{305CA819-C188-4FC2-9B90-8A47B46401EE}" type="presParOf" srcId="{98FC3FA9-195E-4B35-8BEB-05B678693304}" destId="{056F0D44-EF7A-4468-95B2-EEB3D0B8DBD2}" srcOrd="5" destOrd="0" presId="urn:microsoft.com/office/officeart/2009/3/layout/StepUpProcess"/>
    <dgm:cxn modelId="{FA220E63-528D-426B-B68B-E2380DB37350}" type="presParOf" srcId="{056F0D44-EF7A-4468-95B2-EEB3D0B8DBD2}" destId="{CB45E405-833B-4CD3-9AD8-0F0A3563F98C}" srcOrd="0" destOrd="0" presId="urn:microsoft.com/office/officeart/2009/3/layout/StepUpProcess"/>
    <dgm:cxn modelId="{1DE22457-F397-483A-A8DD-81F7DF4BC0E5}" type="presParOf" srcId="{98FC3FA9-195E-4B35-8BEB-05B678693304}" destId="{E756CE5E-9159-4B67-BE67-5E9E5378031E}" srcOrd="6" destOrd="0" presId="urn:microsoft.com/office/officeart/2009/3/layout/StepUpProcess"/>
    <dgm:cxn modelId="{B9E2B302-68D9-436B-AF23-CFD768A8F046}" type="presParOf" srcId="{E756CE5E-9159-4B67-BE67-5E9E5378031E}" destId="{55E831B1-0599-4AA2-87B7-0F0919FB947C}" srcOrd="0" destOrd="0" presId="urn:microsoft.com/office/officeart/2009/3/layout/StepUpProcess"/>
    <dgm:cxn modelId="{D81A5ADD-24C9-4B6C-81B4-66FE5611AA83}" type="presParOf" srcId="{E756CE5E-9159-4B67-BE67-5E9E5378031E}" destId="{D1545CD1-9DCA-4185-A638-BD910043BDE7}" srcOrd="1" destOrd="0" presId="urn:microsoft.com/office/officeart/2009/3/layout/StepUpProcess"/>
    <dgm:cxn modelId="{DFE1ACA5-6697-49CB-874D-025CC6ADAECE}" type="presParOf" srcId="{E756CE5E-9159-4B67-BE67-5E9E5378031E}" destId="{490D8EDC-F68B-4E93-B71E-3332C917D6CD}" srcOrd="2" destOrd="0" presId="urn:microsoft.com/office/officeart/2009/3/layout/StepUpProcess"/>
    <dgm:cxn modelId="{AF0EF5FE-2518-4E3D-A08C-4DB6DE93F030}" type="presParOf" srcId="{98FC3FA9-195E-4B35-8BEB-05B678693304}" destId="{4985DEB7-8753-4252-9ECB-9C208E102E2F}" srcOrd="7" destOrd="0" presId="urn:microsoft.com/office/officeart/2009/3/layout/StepUpProcess"/>
    <dgm:cxn modelId="{27399E9D-3B34-41D6-89AF-8D18D9B24A26}" type="presParOf" srcId="{4985DEB7-8753-4252-9ECB-9C208E102E2F}" destId="{23486494-1539-445D-A099-C2146EB5AA18}" srcOrd="0" destOrd="0" presId="urn:microsoft.com/office/officeart/2009/3/layout/StepUpProcess"/>
    <dgm:cxn modelId="{09707975-EA6D-4439-8E8D-DCA036488F66}" type="presParOf" srcId="{98FC3FA9-195E-4B35-8BEB-05B678693304}" destId="{9A270049-A045-4208-9758-02E47A3C0B86}" srcOrd="8" destOrd="0" presId="urn:microsoft.com/office/officeart/2009/3/layout/StepUpProcess"/>
    <dgm:cxn modelId="{63C85B3E-E42C-486B-A1B4-548740E090C1}" type="presParOf" srcId="{9A270049-A045-4208-9758-02E47A3C0B86}" destId="{0AFA1638-9A5A-4462-833E-BA8EFBC6E91D}" srcOrd="0" destOrd="0" presId="urn:microsoft.com/office/officeart/2009/3/layout/StepUpProcess"/>
    <dgm:cxn modelId="{33B47403-2677-4709-9DDD-D8E677F9269D}" type="presParOf" srcId="{9A270049-A045-4208-9758-02E47A3C0B86}" destId="{7C7CA850-26A3-4219-AD24-1050EE2D2408}" srcOrd="1" destOrd="0" presId="urn:microsoft.com/office/officeart/2009/3/layout/StepUpProcess"/>
    <dgm:cxn modelId="{A544C6FB-3457-4C2F-ADA6-50B417F92117}" type="presParOf" srcId="{9A270049-A045-4208-9758-02E47A3C0B86}" destId="{9F809616-4745-4D77-B0DD-0548AAFF1CDF}" srcOrd="2" destOrd="0" presId="urn:microsoft.com/office/officeart/2009/3/layout/StepUpProcess"/>
    <dgm:cxn modelId="{B831B7BD-0555-4337-89FD-C22062D64C35}" type="presParOf" srcId="{98FC3FA9-195E-4B35-8BEB-05B678693304}" destId="{98E7604F-2AB4-4449-92D5-094BD8A110A0}" srcOrd="9" destOrd="0" presId="urn:microsoft.com/office/officeart/2009/3/layout/StepUpProcess"/>
    <dgm:cxn modelId="{C68E5FE0-BC64-4829-AF4C-3C82F21116A3}" type="presParOf" srcId="{98E7604F-2AB4-4449-92D5-094BD8A110A0}" destId="{9AA69236-3C59-4D4E-8291-8A6B1FAA7A6F}" srcOrd="0" destOrd="0" presId="urn:microsoft.com/office/officeart/2009/3/layout/StepUpProcess"/>
    <dgm:cxn modelId="{CB600BDF-DB84-4361-8FB6-98D4BC21462F}" type="presParOf" srcId="{98FC3FA9-195E-4B35-8BEB-05B678693304}" destId="{50F49B73-3358-45C8-A8D6-48811EABB5B5}" srcOrd="10" destOrd="0" presId="urn:microsoft.com/office/officeart/2009/3/layout/StepUpProcess"/>
    <dgm:cxn modelId="{18300089-5C1C-48F2-9418-B83B649D032D}" type="presParOf" srcId="{50F49B73-3358-45C8-A8D6-48811EABB5B5}" destId="{79E44CB3-56F9-48CA-AABC-7EE14C8A91F2}" srcOrd="0" destOrd="0" presId="urn:microsoft.com/office/officeart/2009/3/layout/StepUpProcess"/>
    <dgm:cxn modelId="{BD0A9DA0-854E-4270-BA42-5BCE065A85B2}" type="presParOf" srcId="{50F49B73-3358-45C8-A8D6-48811EABB5B5}" destId="{3AB3FBE1-AA29-4233-A3E6-B0B04093B4B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3E3EE-6562-CE48-98F2-14900F88A1ED}">
      <dsp:nvSpPr>
        <dsp:cNvPr id="0" name=""/>
        <dsp:cNvSpPr/>
      </dsp:nvSpPr>
      <dsp:spPr>
        <a:xfrm>
          <a:off x="-6067982" y="-922376"/>
          <a:ext cx="7176008" cy="7176008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CA0077-DB43-6846-811E-4CB36516E730}">
      <dsp:nvSpPr>
        <dsp:cNvPr id="0" name=""/>
        <dsp:cNvSpPr/>
      </dsp:nvSpPr>
      <dsp:spPr>
        <a:xfrm>
          <a:off x="242211" y="242358"/>
          <a:ext cx="9085525" cy="4845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57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Existing platform  &amp;  extensive reach</a:t>
          </a:r>
        </a:p>
      </dsp:txBody>
      <dsp:txXfrm>
        <a:off x="242211" y="242358"/>
        <a:ext cx="9085525" cy="484504"/>
      </dsp:txXfrm>
    </dsp:sp>
    <dsp:sp modelId="{E6267D81-FAF6-C047-A8F6-EEFA8EC106D1}">
      <dsp:nvSpPr>
        <dsp:cNvPr id="0" name=""/>
        <dsp:cNvSpPr/>
      </dsp:nvSpPr>
      <dsp:spPr>
        <a:xfrm>
          <a:off x="27246" y="181795"/>
          <a:ext cx="605630" cy="6056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31DEF-F2A3-48AE-ABA9-F1B57D55ECD9}">
      <dsp:nvSpPr>
        <dsp:cNvPr id="0" name=""/>
        <dsp:cNvSpPr/>
      </dsp:nvSpPr>
      <dsp:spPr>
        <a:xfrm>
          <a:off x="685299" y="969542"/>
          <a:ext cx="8638111" cy="484504"/>
        </a:xfrm>
        <a:prstGeom prst="rect">
          <a:avLst/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57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 Skilled manpower  –  Staff &amp; Cadre   </a:t>
          </a:r>
        </a:p>
      </dsp:txBody>
      <dsp:txXfrm>
        <a:off x="685299" y="969542"/>
        <a:ext cx="8638111" cy="484504"/>
      </dsp:txXfrm>
    </dsp:sp>
    <dsp:sp modelId="{8BAAEFA3-2333-4582-92F2-DE5970D203A7}">
      <dsp:nvSpPr>
        <dsp:cNvPr id="0" name=""/>
        <dsp:cNvSpPr/>
      </dsp:nvSpPr>
      <dsp:spPr>
        <a:xfrm>
          <a:off x="466009" y="908979"/>
          <a:ext cx="605630" cy="6056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D87E15-CB92-4537-93F9-6517CA04EC67}">
      <dsp:nvSpPr>
        <dsp:cNvPr id="0" name=""/>
        <dsp:cNvSpPr/>
      </dsp:nvSpPr>
      <dsp:spPr>
        <a:xfrm>
          <a:off x="1009264" y="1696192"/>
          <a:ext cx="8230622" cy="484504"/>
        </a:xfrm>
        <a:prstGeom prst="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57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Focus on marginalized groups </a:t>
          </a:r>
        </a:p>
      </dsp:txBody>
      <dsp:txXfrm>
        <a:off x="1009264" y="1696192"/>
        <a:ext cx="8230622" cy="484504"/>
      </dsp:txXfrm>
    </dsp:sp>
    <dsp:sp modelId="{370B9680-B214-4AE9-BF09-B1B0E397B8AB}">
      <dsp:nvSpPr>
        <dsp:cNvPr id="0" name=""/>
        <dsp:cNvSpPr/>
      </dsp:nvSpPr>
      <dsp:spPr>
        <a:xfrm>
          <a:off x="706448" y="1635629"/>
          <a:ext cx="605630" cy="6056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EC4AFC-9D54-40B9-B4AA-6A0FA3E6C121}">
      <dsp:nvSpPr>
        <dsp:cNvPr id="0" name=""/>
        <dsp:cNvSpPr/>
      </dsp:nvSpPr>
      <dsp:spPr>
        <a:xfrm>
          <a:off x="1086034" y="2423375"/>
          <a:ext cx="8153852" cy="484504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57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Ability to influence social norms, peer learning &amp; influence  </a:t>
          </a:r>
        </a:p>
      </dsp:txBody>
      <dsp:txXfrm>
        <a:off x="1086034" y="2423375"/>
        <a:ext cx="8153852" cy="484504"/>
      </dsp:txXfrm>
    </dsp:sp>
    <dsp:sp modelId="{C7A30E38-60EA-4975-AEDD-46C39442CDA4}">
      <dsp:nvSpPr>
        <dsp:cNvPr id="0" name=""/>
        <dsp:cNvSpPr/>
      </dsp:nvSpPr>
      <dsp:spPr>
        <a:xfrm>
          <a:off x="783218" y="2362812"/>
          <a:ext cx="605630" cy="6056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6348A1-8905-4C66-B8D0-49D070E00CFC}">
      <dsp:nvSpPr>
        <dsp:cNvPr id="0" name=""/>
        <dsp:cNvSpPr/>
      </dsp:nvSpPr>
      <dsp:spPr>
        <a:xfrm>
          <a:off x="1009264" y="3150559"/>
          <a:ext cx="8230622" cy="484504"/>
        </a:xfrm>
        <a:prstGeom prst="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57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Multiple points of contact</a:t>
          </a:r>
        </a:p>
      </dsp:txBody>
      <dsp:txXfrm>
        <a:off x="1009264" y="3150559"/>
        <a:ext cx="8230622" cy="484504"/>
      </dsp:txXfrm>
    </dsp:sp>
    <dsp:sp modelId="{9C2D8F92-5C66-4B44-8332-0F3C8F5353B6}">
      <dsp:nvSpPr>
        <dsp:cNvPr id="0" name=""/>
        <dsp:cNvSpPr/>
      </dsp:nvSpPr>
      <dsp:spPr>
        <a:xfrm>
          <a:off x="706448" y="3089995"/>
          <a:ext cx="605630" cy="6056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4DA195-13CC-43E4-AC0B-6894E55EF21F}">
      <dsp:nvSpPr>
        <dsp:cNvPr id="0" name=""/>
        <dsp:cNvSpPr/>
      </dsp:nvSpPr>
      <dsp:spPr>
        <a:xfrm>
          <a:off x="768824" y="3877209"/>
          <a:ext cx="8471061" cy="484504"/>
        </a:xfrm>
        <a:prstGeom prst="rect">
          <a:avLst/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57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Working on agriculture, dairy, poultry &amp; small ruminants</a:t>
          </a:r>
        </a:p>
      </dsp:txBody>
      <dsp:txXfrm>
        <a:off x="768824" y="3877209"/>
        <a:ext cx="8471061" cy="484504"/>
      </dsp:txXfrm>
    </dsp:sp>
    <dsp:sp modelId="{AB2D4405-CBB1-4F9E-BC24-793E200E1B4C}">
      <dsp:nvSpPr>
        <dsp:cNvPr id="0" name=""/>
        <dsp:cNvSpPr/>
      </dsp:nvSpPr>
      <dsp:spPr>
        <a:xfrm>
          <a:off x="466009" y="3816646"/>
          <a:ext cx="605630" cy="6056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FC9CA-D83E-4F14-8006-BF621BA0F345}">
      <dsp:nvSpPr>
        <dsp:cNvPr id="0" name=""/>
        <dsp:cNvSpPr/>
      </dsp:nvSpPr>
      <dsp:spPr>
        <a:xfrm>
          <a:off x="330062" y="4604392"/>
          <a:ext cx="8909824" cy="484504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57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Working on financial products, social marketing &amp; enterprise </a:t>
          </a:r>
        </a:p>
      </dsp:txBody>
      <dsp:txXfrm>
        <a:off x="330062" y="4604392"/>
        <a:ext cx="8909824" cy="484504"/>
      </dsp:txXfrm>
    </dsp:sp>
    <dsp:sp modelId="{F9BB042C-18CA-4B21-814B-1CB7C8832EDC}">
      <dsp:nvSpPr>
        <dsp:cNvPr id="0" name=""/>
        <dsp:cNvSpPr/>
      </dsp:nvSpPr>
      <dsp:spPr>
        <a:xfrm>
          <a:off x="27246" y="4543829"/>
          <a:ext cx="605630" cy="6056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A0F52-44F1-4F4E-86CD-4AE7B72F03EE}">
      <dsp:nvSpPr>
        <dsp:cNvPr id="0" name=""/>
        <dsp:cNvSpPr/>
      </dsp:nvSpPr>
      <dsp:spPr>
        <a:xfrm rot="5400000">
          <a:off x="345809" y="2787444"/>
          <a:ext cx="1029875" cy="1713690"/>
        </a:xfrm>
        <a:prstGeom prst="corner">
          <a:avLst>
            <a:gd name="adj1" fmla="val 16120"/>
            <a:gd name="adj2" fmla="val 16110"/>
          </a:avLst>
        </a:prstGeom>
        <a:solidFill>
          <a:schemeClr val="accent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6A184-21BA-4752-B8F4-7A0589861970}">
      <dsp:nvSpPr>
        <dsp:cNvPr id="0" name=""/>
        <dsp:cNvSpPr/>
      </dsp:nvSpPr>
      <dsp:spPr>
        <a:xfrm>
          <a:off x="147797" y="2659433"/>
          <a:ext cx="1547128" cy="135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1" kern="12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SHG Level HR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kern="120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FNHW Nodal(Community Mobilizer/Active Woman etc.)</a:t>
          </a:r>
          <a:endParaRPr lang="en-US" altLang="en-US" sz="1600" kern="1200" dirty="0">
            <a:latin typeface="Calibri" panose="020F0502020204030204" pitchFamily="34" charset="0"/>
            <a:ea typeface="Times New Roman" panose="02020603050405020304" pitchFamily="18" charset="0"/>
            <a:cs typeface="Calibri" panose="020F0502020204030204" pitchFamily="34" charset="0"/>
          </a:endParaRPr>
        </a:p>
      </dsp:txBody>
      <dsp:txXfrm>
        <a:off x="147797" y="2659433"/>
        <a:ext cx="1547128" cy="1356149"/>
      </dsp:txXfrm>
    </dsp:sp>
    <dsp:sp modelId="{89B69744-1D64-484E-94CD-8F1161C59D3F}">
      <dsp:nvSpPr>
        <dsp:cNvPr id="0" name=""/>
        <dsp:cNvSpPr/>
      </dsp:nvSpPr>
      <dsp:spPr>
        <a:xfrm>
          <a:off x="1429115" y="2674339"/>
          <a:ext cx="291911" cy="291911"/>
        </a:xfrm>
        <a:prstGeom prst="triangle">
          <a:avLst>
            <a:gd name="adj" fmla="val 100000"/>
          </a:avLst>
        </a:prstGeom>
        <a:solidFill>
          <a:schemeClr val="accent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E622C2-6A2B-415C-8DE4-971C701A108A}">
      <dsp:nvSpPr>
        <dsp:cNvPr id="0" name=""/>
        <dsp:cNvSpPr/>
      </dsp:nvSpPr>
      <dsp:spPr>
        <a:xfrm rot="5400000">
          <a:off x="2239797" y="2331834"/>
          <a:ext cx="1029875" cy="171369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335EBE-C286-49E1-A0B6-A9F2B666F2D9}">
      <dsp:nvSpPr>
        <dsp:cNvPr id="0" name=""/>
        <dsp:cNvSpPr/>
      </dsp:nvSpPr>
      <dsp:spPr>
        <a:xfrm>
          <a:off x="2015638" y="2229942"/>
          <a:ext cx="1547128" cy="135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1" kern="12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VO Level HR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kern="120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Social Action Committee (consisting of</a:t>
          </a:r>
          <a:r>
            <a:rPr lang="en-US" altLang="en-US" sz="1600" kern="1200" smtClean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 </a:t>
          </a:r>
          <a:r>
            <a:rPr lang="en-US" altLang="en-US" sz="1600" kern="120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 3 members)</a:t>
          </a:r>
          <a:endParaRPr lang="en-US" altLang="en-US" sz="1600" kern="1200" dirty="0">
            <a:latin typeface="Calibri" panose="020F0502020204030204" pitchFamily="34" charset="0"/>
            <a:ea typeface="Times New Roman" panose="02020603050405020304" pitchFamily="18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kern="120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Community Resource Person (CRP) </a:t>
          </a:r>
          <a:endParaRPr lang="en-US" altLang="en-US" sz="1600" kern="1200" dirty="0"/>
        </a:p>
      </dsp:txBody>
      <dsp:txXfrm>
        <a:off x="2015638" y="2229942"/>
        <a:ext cx="1547128" cy="1356149"/>
      </dsp:txXfrm>
    </dsp:sp>
    <dsp:sp modelId="{520DDED5-020C-473F-8DAA-3F0E042D4BBE}">
      <dsp:nvSpPr>
        <dsp:cNvPr id="0" name=""/>
        <dsp:cNvSpPr/>
      </dsp:nvSpPr>
      <dsp:spPr>
        <a:xfrm>
          <a:off x="3323103" y="2205670"/>
          <a:ext cx="291911" cy="29191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32A6AC-733C-4DD5-8B35-64B12C68659B}">
      <dsp:nvSpPr>
        <dsp:cNvPr id="0" name=""/>
        <dsp:cNvSpPr/>
      </dsp:nvSpPr>
      <dsp:spPr>
        <a:xfrm rot="5400000">
          <a:off x="4133785" y="1863164"/>
          <a:ext cx="1029875" cy="1713690"/>
        </a:xfrm>
        <a:prstGeom prst="corner">
          <a:avLst>
            <a:gd name="adj1" fmla="val 16120"/>
            <a:gd name="adj2" fmla="val 16110"/>
          </a:avLst>
        </a:prstGeom>
        <a:solidFill>
          <a:schemeClr val="accent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DF6BD-DE81-434B-A462-BC2A54D204EF}">
      <dsp:nvSpPr>
        <dsp:cNvPr id="0" name=""/>
        <dsp:cNvSpPr/>
      </dsp:nvSpPr>
      <dsp:spPr>
        <a:xfrm>
          <a:off x="3909611" y="1813526"/>
          <a:ext cx="1547128" cy="135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1" kern="12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CLF Level</a:t>
          </a:r>
          <a:r>
            <a:rPr lang="en-US" altLang="en-US" sz="18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 </a:t>
          </a:r>
          <a:r>
            <a:rPr lang="en-US" altLang="en-US" sz="1800" b="1" kern="12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HR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Social Action Committee (consisting 5 members)</a:t>
          </a:r>
          <a:endParaRPr lang="en-US" altLang="en-US" sz="1600" kern="1200" dirty="0">
            <a:latin typeface="Calibri" panose="020F0502020204030204" pitchFamily="34" charset="0"/>
            <a:ea typeface="Times New Roman" panose="02020603050405020304" pitchFamily="18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kern="1200" smtClean="0">
              <a:latin typeface="Calibri" panose="020F0502020204030204" pitchFamily="34" charset="0"/>
              <a:cs typeface="Calibri" panose="020F0502020204030204" pitchFamily="34" charset="0"/>
            </a:rPr>
            <a:t>Office Bearers/ Executive Committee</a:t>
          </a:r>
          <a:endParaRPr lang="en-US" altLang="en-US" sz="1600" kern="1200" dirty="0"/>
        </a:p>
      </dsp:txBody>
      <dsp:txXfrm>
        <a:off x="3909611" y="1813526"/>
        <a:ext cx="1547128" cy="1356149"/>
      </dsp:txXfrm>
    </dsp:sp>
    <dsp:sp modelId="{C5EF0A25-3463-46C6-BD66-1CC088201F3B}">
      <dsp:nvSpPr>
        <dsp:cNvPr id="0" name=""/>
        <dsp:cNvSpPr/>
      </dsp:nvSpPr>
      <dsp:spPr>
        <a:xfrm>
          <a:off x="5217091" y="1737001"/>
          <a:ext cx="291911" cy="291911"/>
        </a:xfrm>
        <a:prstGeom prst="triangle">
          <a:avLst>
            <a:gd name="adj" fmla="val 100000"/>
          </a:avLst>
        </a:prstGeom>
        <a:solidFill>
          <a:schemeClr val="accent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831B1-0599-4AA2-87B7-0F0919FB947C}">
      <dsp:nvSpPr>
        <dsp:cNvPr id="0" name=""/>
        <dsp:cNvSpPr/>
      </dsp:nvSpPr>
      <dsp:spPr>
        <a:xfrm rot="5400000">
          <a:off x="6027773" y="1394495"/>
          <a:ext cx="1029875" cy="171369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45CD1-9DCA-4185-A638-BD910043BDE7}">
      <dsp:nvSpPr>
        <dsp:cNvPr id="0" name=""/>
        <dsp:cNvSpPr/>
      </dsp:nvSpPr>
      <dsp:spPr>
        <a:xfrm>
          <a:off x="5820587" y="848438"/>
          <a:ext cx="1547128" cy="135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en-US" sz="1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Block Mission </a:t>
          </a:r>
          <a:r>
            <a:rPr lang="en-US" altLang="en-US" sz="1800" b="1" kern="12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Management Unit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en-US" altLang="en-US" sz="1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Block Programme Manager, resource pool </a:t>
          </a:r>
          <a:endParaRPr lang="en-US" altLang="en-US" sz="1600" kern="1200" dirty="0">
            <a:latin typeface="Calibri" panose="020F0502020204030204" pitchFamily="34" charset="0"/>
            <a:ea typeface="Times New Roman" panose="02020603050405020304" pitchFamily="18" charset="0"/>
            <a:cs typeface="Calibri" panose="020F0502020204030204" pitchFamily="34" charset="0"/>
          </a:endParaRPr>
        </a:p>
      </dsp:txBody>
      <dsp:txXfrm>
        <a:off x="5820587" y="848438"/>
        <a:ext cx="1547128" cy="1356149"/>
      </dsp:txXfrm>
    </dsp:sp>
    <dsp:sp modelId="{490D8EDC-F68B-4E93-B71E-3332C917D6CD}">
      <dsp:nvSpPr>
        <dsp:cNvPr id="0" name=""/>
        <dsp:cNvSpPr/>
      </dsp:nvSpPr>
      <dsp:spPr>
        <a:xfrm>
          <a:off x="7111079" y="1268331"/>
          <a:ext cx="291911" cy="29191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A1638-9A5A-4462-833E-BA8EFBC6E91D}">
      <dsp:nvSpPr>
        <dsp:cNvPr id="0" name=""/>
        <dsp:cNvSpPr/>
      </dsp:nvSpPr>
      <dsp:spPr>
        <a:xfrm rot="5400000">
          <a:off x="7921761" y="925826"/>
          <a:ext cx="1029875" cy="1713690"/>
        </a:xfrm>
        <a:prstGeom prst="corner">
          <a:avLst>
            <a:gd name="adj1" fmla="val 16120"/>
            <a:gd name="adj2" fmla="val 16110"/>
          </a:avLst>
        </a:prstGeom>
        <a:solidFill>
          <a:schemeClr val="accent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CA850-26A3-4219-AD24-1050EE2D2408}">
      <dsp:nvSpPr>
        <dsp:cNvPr id="0" name=""/>
        <dsp:cNvSpPr/>
      </dsp:nvSpPr>
      <dsp:spPr>
        <a:xfrm>
          <a:off x="7710630" y="149495"/>
          <a:ext cx="1547128" cy="135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en-US" sz="1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District Mission </a:t>
          </a:r>
          <a:r>
            <a:rPr lang="en-US" altLang="en-US" sz="1800" b="1" kern="12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Management Unit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District Programme Manager IB-CB, District resource pool </a:t>
          </a:r>
          <a:endParaRPr lang="en-US" altLang="en-US" sz="1600" kern="1200" dirty="0">
            <a:latin typeface="Calibri" panose="020F0502020204030204" pitchFamily="34" charset="0"/>
            <a:ea typeface="Times New Roman" panose="02020603050405020304" pitchFamily="18" charset="0"/>
            <a:cs typeface="Calibri" panose="020F0502020204030204" pitchFamily="34" charset="0"/>
          </a:endParaRPr>
        </a:p>
      </dsp:txBody>
      <dsp:txXfrm>
        <a:off x="7710630" y="149495"/>
        <a:ext cx="1547128" cy="1356149"/>
      </dsp:txXfrm>
    </dsp:sp>
    <dsp:sp modelId="{9F809616-4745-4D77-B0DD-0548AAFF1CDF}">
      <dsp:nvSpPr>
        <dsp:cNvPr id="0" name=""/>
        <dsp:cNvSpPr/>
      </dsp:nvSpPr>
      <dsp:spPr>
        <a:xfrm>
          <a:off x="9005067" y="799662"/>
          <a:ext cx="291911" cy="291911"/>
        </a:xfrm>
        <a:prstGeom prst="triangle">
          <a:avLst>
            <a:gd name="adj" fmla="val 100000"/>
          </a:avLst>
        </a:prstGeom>
        <a:solidFill>
          <a:schemeClr val="accent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E44CB3-56F9-48CA-AABC-7EE14C8A91F2}">
      <dsp:nvSpPr>
        <dsp:cNvPr id="0" name=""/>
        <dsp:cNvSpPr/>
      </dsp:nvSpPr>
      <dsp:spPr>
        <a:xfrm rot="5400000">
          <a:off x="9815749" y="457157"/>
          <a:ext cx="1029875" cy="171369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3FBE1-AA29-4233-A3E6-B0B04093B4B6}">
      <dsp:nvSpPr>
        <dsp:cNvPr id="0" name=""/>
        <dsp:cNvSpPr/>
      </dsp:nvSpPr>
      <dsp:spPr>
        <a:xfrm>
          <a:off x="9636891" y="0"/>
          <a:ext cx="1547128" cy="135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en-US" sz="1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State Mission </a:t>
          </a:r>
          <a:r>
            <a:rPr lang="en-US" altLang="en-US" sz="1800" b="1" kern="12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M</a:t>
          </a:r>
          <a:r>
            <a:rPr kumimoji="0" lang="en-US" altLang="en-US" sz="1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anagement Unit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State Programme Manager SI &amp; SD</a:t>
          </a:r>
          <a:endParaRPr lang="en-US" altLang="en-US" sz="1600" kern="1200" dirty="0">
            <a:latin typeface="Calibri" panose="020F0502020204030204" pitchFamily="34" charset="0"/>
            <a:ea typeface="Times New Roman" panose="02020603050405020304" pitchFamily="18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kern="120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Program Manager, State Resource Person/Master Trainers</a:t>
          </a:r>
          <a:endParaRPr lang="en-US" altLang="en-US" sz="1600" kern="1200" dirty="0"/>
        </a:p>
      </dsp:txBody>
      <dsp:txXfrm>
        <a:off x="9636891" y="0"/>
        <a:ext cx="1547128" cy="1356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AC6B3-4500-4F28-9327-F34DE436432A}" type="datetimeFigureOut">
              <a:rPr lang="en-IN" smtClean="0"/>
              <a:t>31-03-2022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BBCB9-6AA6-425C-9BB0-645F86305A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1960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7CA9D-FB8F-4B8C-A6A0-5225709D19B5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883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BBCB9-6AA6-425C-9BB0-645F86305A83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0258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530D-631F-4981-98F0-E6C07C67E1A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855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530D-631F-4981-98F0-E6C07C67E1A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797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52556-615C-43D2-B095-9D41534BFCE0}" type="slidenum">
              <a:rPr lang="en-IN" smtClean="0"/>
              <a:pPr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9266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C9BE-DD0B-457D-A547-97B1F5FCDD31}" type="datetimeFigureOut">
              <a:rPr lang="en-IN" smtClean="0"/>
              <a:t>31-03-2022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13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C9BE-DD0B-457D-A547-97B1F5FCDD31}" type="datetimeFigureOut">
              <a:rPr lang="en-IN" smtClean="0"/>
              <a:t>31-03-2022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957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C9BE-DD0B-457D-A547-97B1F5FCDD31}" type="datetimeFigureOut">
              <a:rPr lang="en-IN" smtClean="0"/>
              <a:t>31-03-2022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584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ody_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366872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Full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6D22B17-E9E9-3842-A116-5C0D59C56C8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3" y="2103438"/>
            <a:ext cx="11306175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2" name="Presentation Footer">
            <a:extLst>
              <a:ext uri="{FF2B5EF4-FFF2-40B4-BE49-F238E27FC236}">
                <a16:creationId xmlns:a16="http://schemas.microsoft.com/office/drawing/2014/main" id="{C0A96048-10F2-4224-818D-5BECEE16847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3" name="Date">
            <a:extLst>
              <a:ext uri="{FF2B5EF4-FFF2-40B4-BE49-F238E27FC236}">
                <a16:creationId xmlns:a16="http://schemas.microsoft.com/office/drawing/2014/main" id="{C1F41BA3-BD4F-444B-8A48-A3CC74630D9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August 2020</a:t>
            </a:r>
            <a:endParaRPr lang="en-US"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E362C54E-6F95-4E35-B11E-0FA6890BB9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489202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C9BE-DD0B-457D-A547-97B1F5FCDD31}" type="datetimeFigureOut">
              <a:rPr lang="en-IN" smtClean="0"/>
              <a:t>31-03-2022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26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C9BE-DD0B-457D-A547-97B1F5FCDD31}" type="datetimeFigureOut">
              <a:rPr lang="en-IN" smtClean="0"/>
              <a:t>31-03-2022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700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C9BE-DD0B-457D-A547-97B1F5FCDD31}" type="datetimeFigureOut">
              <a:rPr lang="en-IN" smtClean="0"/>
              <a:t>31-03-2022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185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C9BE-DD0B-457D-A547-97B1F5FCDD31}" type="datetimeFigureOut">
              <a:rPr lang="en-IN" smtClean="0"/>
              <a:t>31-03-2022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791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C9BE-DD0B-457D-A547-97B1F5FCDD31}" type="datetimeFigureOut">
              <a:rPr lang="en-IN" smtClean="0"/>
              <a:t>31-03-2022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50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C9BE-DD0B-457D-A547-97B1F5FCDD31}" type="datetimeFigureOut">
              <a:rPr lang="en-IN" smtClean="0"/>
              <a:t>31-03-2022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324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C9BE-DD0B-457D-A547-97B1F5FCDD31}" type="datetimeFigureOut">
              <a:rPr lang="en-IN" smtClean="0"/>
              <a:t>31-03-2022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649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C9BE-DD0B-457D-A547-97B1F5FCDD31}" type="datetimeFigureOut">
              <a:rPr lang="en-IN" smtClean="0"/>
              <a:t>31-03-2022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55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C9BE-DD0B-457D-A547-97B1F5FCDD31}" type="datetimeFigureOut">
              <a:rPr lang="en-IN" smtClean="0"/>
              <a:t>31-03-2022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4" y="-136526"/>
            <a:ext cx="604380" cy="713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2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aajeevika.gov.in/sites/default/files/Advisory%20on%20supporting%20Enterprises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oOlOSsY97aGnOtxStXjwHUYy7BVyBK98/view?usp=sharing" TargetMode="External"/><Relationship Id="rId2" Type="http://schemas.openxmlformats.org/officeDocument/2006/relationships/hyperlink" Target="https://aajeevika.gov.in/sites/default/files/Master%20Circular%20for%20Food,%20Nutrition,%20Health%20and%20Wash%20Intervention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ive.google.com/file/d/1-pNEZtYKyPcaSwvGTsJZ1rLtZShzYHnT/view?usp=sharing" TargetMode="External"/><Relationship Id="rId4" Type="http://schemas.openxmlformats.org/officeDocument/2006/relationships/hyperlink" Target="https://aajeevika.gov.in/sites/default/files/Joint%20Advisory%20on%20Nutrition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22E5A-0D69-45F0-8F0D-492D47CA73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917347"/>
            <a:ext cx="12095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National Mission Management Unit,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Deendayal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Antyodaya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Yojana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– National Rural Livelihoods Mission (DAY-NRLM)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Ministry of Rural Development, Government of India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23" y="725841"/>
            <a:ext cx="1947800" cy="10020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9567"/>
            <a:ext cx="2728768" cy="15345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62545" y="2530109"/>
            <a:ext cx="96912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ea typeface="+mj-ea"/>
                <a:cs typeface="+mj-cs"/>
              </a:rPr>
              <a:t>Operationalization of Food Nutrition Health and WASH (FNHW) under DAY-NRLM</a:t>
            </a:r>
            <a:br>
              <a:rPr lang="en-US" sz="3600" b="1" dirty="0">
                <a:ea typeface="+mj-ea"/>
                <a:cs typeface="+mj-cs"/>
              </a:rPr>
            </a:br>
            <a:r>
              <a:rPr lang="en-US" sz="3600" b="1" dirty="0">
                <a:ea typeface="+mj-ea"/>
                <a:cs typeface="+mj-cs"/>
              </a:rPr>
              <a:t/>
            </a:r>
            <a:br>
              <a:rPr lang="en-US" sz="3600" b="1" dirty="0">
                <a:ea typeface="+mj-ea"/>
                <a:cs typeface="+mj-cs"/>
              </a:rPr>
            </a:br>
            <a:r>
              <a:rPr lang="en-US" sz="3600" b="1" dirty="0">
                <a:ea typeface="+mj-ea"/>
                <a:cs typeface="+mj-cs"/>
              </a:rPr>
              <a:t>Orientation of District and Block level </a:t>
            </a:r>
            <a:endParaRPr lang="en-IN" sz="3600" b="1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5948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7906" y="3001356"/>
            <a:ext cx="8123711" cy="7263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Overview of the National FNHW Strategy</a:t>
            </a:r>
            <a:endParaRPr lang="en-IN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761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9792521" y="1477180"/>
            <a:ext cx="1058759" cy="10587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/>
          <p:cNvSpPr/>
          <p:nvPr/>
        </p:nvSpPr>
        <p:spPr>
          <a:xfrm>
            <a:off x="5664296" y="1477181"/>
            <a:ext cx="1058759" cy="10587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Oval 1"/>
          <p:cNvSpPr/>
          <p:nvPr/>
        </p:nvSpPr>
        <p:spPr>
          <a:xfrm>
            <a:off x="1544200" y="1477182"/>
            <a:ext cx="1058759" cy="10587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54" name="Picture 6" descr="10000印刷√] Food Icon - pngアイコンを無料でダウンロード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278" y="1626495"/>
            <a:ext cx="843435" cy="8434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3">
            <a:extLst>
              <a:ext uri="{FF2B5EF4-FFF2-40B4-BE49-F238E27FC236}">
                <a16:creationId xmlns:a16="http://schemas.microsoft.com/office/drawing/2014/main" id="{EEBC73D2-D82C-4717-B494-92486E07540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23973" y="2641900"/>
          <a:ext cx="2745759" cy="36014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5759">
                  <a:extLst>
                    <a:ext uri="{9D8B030D-6E8A-4147-A177-3AD203B41FA5}">
                      <a16:colId xmlns:a16="http://schemas.microsoft.com/office/drawing/2014/main" val="3432957609"/>
                    </a:ext>
                  </a:extLst>
                </a:gridCol>
              </a:tblGrid>
              <a:tr h="6002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FOOD</a:t>
                      </a: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3050424196"/>
                  </a:ext>
                </a:extLst>
              </a:tr>
              <a:tr h="600242">
                <a:tc>
                  <a:txBody>
                    <a:bodyPr/>
                    <a:lstStyle/>
                    <a:p>
                      <a:pPr algn="ctr"/>
                      <a:r>
                        <a:rPr kumimoji="0" lang="en-IN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Nutri</a:t>
                      </a:r>
                      <a:r>
                        <a:rPr lang="en-IN" sz="1800" dirty="0">
                          <a:solidFill>
                            <a:prstClr val="black"/>
                          </a:solidFill>
                          <a:latin typeface="+mn-lt"/>
                        </a:rPr>
                        <a:t>-</a:t>
                      </a:r>
                      <a:r>
                        <a:rPr kumimoji="0" lang="en-IN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Garden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2043930183"/>
                  </a:ext>
                </a:extLst>
              </a:tr>
              <a:tr h="6002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Access to PDS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846753373"/>
                  </a:ext>
                </a:extLst>
              </a:tr>
              <a:tr h="6002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Access to THR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1158472936"/>
                  </a:ext>
                </a:extLst>
              </a:tr>
              <a:tr h="6002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IN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Mid Day Meal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3022142180"/>
                  </a:ext>
                </a:extLst>
              </a:tr>
              <a:tr h="6002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FNHW Enterprises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2992240095"/>
                  </a:ext>
                </a:extLst>
              </a:tr>
            </a:tbl>
          </a:graphicData>
        </a:graphic>
      </p:graphicFrame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id="{716262A7-221A-4439-940A-65C61DBAAD0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67719" y="2641902"/>
          <a:ext cx="4003900" cy="36014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01950">
                  <a:extLst>
                    <a:ext uri="{9D8B030D-6E8A-4147-A177-3AD203B41FA5}">
                      <a16:colId xmlns:a16="http://schemas.microsoft.com/office/drawing/2014/main" val="3432957609"/>
                    </a:ext>
                  </a:extLst>
                </a:gridCol>
                <a:gridCol w="2001950">
                  <a:extLst>
                    <a:ext uri="{9D8B030D-6E8A-4147-A177-3AD203B41FA5}">
                      <a16:colId xmlns:a16="http://schemas.microsoft.com/office/drawing/2014/main" val="3870710860"/>
                    </a:ext>
                  </a:extLst>
                </a:gridCol>
              </a:tblGrid>
              <a:tr h="30029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HEALTH &amp; NUTRITION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L="81898" marR="81898" marT="40949" marB="40949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424196"/>
                  </a:ext>
                </a:extLst>
              </a:tr>
              <a:tr h="300292">
                <a:tc>
                  <a:txBody>
                    <a:bodyPr/>
                    <a:lstStyle/>
                    <a:p>
                      <a:pPr algn="ctr"/>
                      <a:r>
                        <a:rPr kumimoji="0" lang="en-IN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Antenatal Care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Anemia reduction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2043930183"/>
                  </a:ext>
                </a:extLst>
              </a:tr>
              <a:tr h="3002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New Born Care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Family Planning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846753373"/>
                  </a:ext>
                </a:extLst>
              </a:tr>
              <a:tr h="7494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1000 Days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Health &amp; Nutrition for the Elderly and PWD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1158472936"/>
                  </a:ext>
                </a:extLst>
              </a:tr>
              <a:tr h="7494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IN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Infant and Young Child Feeding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Nutrition and Health during NCDs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3022142180"/>
                  </a:ext>
                </a:extLst>
              </a:tr>
              <a:tr h="5223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Maternal Nutrition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Menstrual Hygiene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2992240095"/>
                  </a:ext>
                </a:extLst>
              </a:tr>
              <a:tr h="30029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Family Diet diversity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44389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97386" y="1752307"/>
            <a:ext cx="993866" cy="750088"/>
          </a:xfrm>
          <a:prstGeom prst="rect">
            <a:avLst/>
          </a:prstGeom>
        </p:spPr>
      </p:pic>
      <p:graphicFrame>
        <p:nvGraphicFramePr>
          <p:cNvPr id="18" name="Table 3">
            <a:extLst>
              <a:ext uri="{FF2B5EF4-FFF2-40B4-BE49-F238E27FC236}">
                <a16:creationId xmlns:a16="http://schemas.microsoft.com/office/drawing/2014/main" id="{179025EE-36DF-48F4-BB91-B4B4CAD49EE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107356" y="2641900"/>
          <a:ext cx="2745759" cy="36014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45759">
                  <a:extLst>
                    <a:ext uri="{9D8B030D-6E8A-4147-A177-3AD203B41FA5}">
                      <a16:colId xmlns:a16="http://schemas.microsoft.com/office/drawing/2014/main" val="3432957609"/>
                    </a:ext>
                  </a:extLst>
                </a:gridCol>
              </a:tblGrid>
              <a:tr h="9003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WASH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3050424196"/>
                  </a:ext>
                </a:extLst>
              </a:tr>
              <a:tr h="900362">
                <a:tc>
                  <a:txBody>
                    <a:bodyPr/>
                    <a:lstStyle/>
                    <a:p>
                      <a:pPr algn="ctr"/>
                      <a:r>
                        <a:rPr kumimoji="0" lang="en-IN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Use of sanitary toilet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2043930183"/>
                  </a:ext>
                </a:extLst>
              </a:tr>
              <a:tr h="9003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Handwashing practices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846753373"/>
                  </a:ext>
                </a:extLst>
              </a:tr>
              <a:tr h="9003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Management of household waste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1158472936"/>
                  </a:ext>
                </a:extLst>
              </a:tr>
            </a:tbl>
          </a:graphicData>
        </a:graphic>
      </p:graphicFrame>
      <p:pic>
        <p:nvPicPr>
          <p:cNvPr id="2056" name="Picture 8" descr="Sanitation Icons - Download Free Vector Icons | Noun Project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2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925" y="1626495"/>
            <a:ext cx="909446" cy="90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A556473E-2C77-4116-A426-A0CFB0A04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582" y="462371"/>
            <a:ext cx="3424137" cy="72631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FNHW Focus Areas</a:t>
            </a:r>
          </a:p>
        </p:txBody>
      </p:sp>
    </p:spTree>
    <p:extLst>
      <p:ext uri="{BB962C8B-B14F-4D97-AF65-F5344CB8AC3E}">
        <p14:creationId xmlns:p14="http://schemas.microsoft.com/office/powerpoint/2010/main" val="281483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82874526-A69D-450F-AB52-3A991C92B4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078260"/>
              </p:ext>
            </p:extLst>
          </p:nvPr>
        </p:nvGraphicFramePr>
        <p:xfrm>
          <a:off x="710120" y="271742"/>
          <a:ext cx="11286480" cy="725579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1286480">
                  <a:extLst>
                    <a:ext uri="{9D8B030D-6E8A-4147-A177-3AD203B41FA5}">
                      <a16:colId xmlns:a16="http://schemas.microsoft.com/office/drawing/2014/main" val="2512012357"/>
                    </a:ext>
                  </a:extLst>
                </a:gridCol>
              </a:tblGrid>
              <a:tr h="7255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Overview of the Strategic Pillars</a:t>
                      </a:r>
                      <a:endParaRPr lang="en-IN" sz="32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8920424"/>
                  </a:ext>
                </a:extLst>
              </a:tr>
            </a:tbl>
          </a:graphicData>
        </a:graphic>
      </p:graphicFrame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82874526-A69D-450F-AB52-3A991C92B4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319065"/>
              </p:ext>
            </p:extLst>
          </p:nvPr>
        </p:nvGraphicFramePr>
        <p:xfrm>
          <a:off x="710120" y="1138634"/>
          <a:ext cx="2821620" cy="1258201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821620">
                  <a:extLst>
                    <a:ext uri="{9D8B030D-6E8A-4147-A177-3AD203B41FA5}">
                      <a16:colId xmlns:a16="http://schemas.microsoft.com/office/drawing/2014/main" val="2512012357"/>
                    </a:ext>
                  </a:extLst>
                </a:gridCol>
              </a:tblGrid>
              <a:tr h="125820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System </a:t>
                      </a:r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strengthening</a:t>
                      </a: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(improved ability of the system to integrate FNHW)</a:t>
                      </a:r>
                      <a:endParaRPr lang="en-US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606731"/>
                  </a:ext>
                </a:extLst>
              </a:tr>
            </a:tbl>
          </a:graphicData>
        </a:graphic>
      </p:graphicFrame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82874526-A69D-450F-AB52-3A991C92B4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803700"/>
              </p:ext>
            </p:extLst>
          </p:nvPr>
        </p:nvGraphicFramePr>
        <p:xfrm>
          <a:off x="710120" y="2604656"/>
          <a:ext cx="2821620" cy="411480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821620">
                  <a:extLst>
                    <a:ext uri="{9D8B030D-6E8A-4147-A177-3AD203B41FA5}">
                      <a16:colId xmlns:a16="http://schemas.microsoft.com/office/drawing/2014/main" val="2512012357"/>
                    </a:ext>
                  </a:extLst>
                </a:gridCol>
              </a:tblGrid>
              <a:tr h="41148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Identify FNHW nodal person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/>
                        <a:t>Form core committee</a:t>
                      </a:r>
                      <a:endParaRPr lang="en-IN" sz="15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/>
                        <a:t>Develop strategy, guidelines, </a:t>
                      </a:r>
                      <a:r>
                        <a:rPr lang="en-US" sz="1500" dirty="0" smtClean="0"/>
                        <a:t>SOPs and other documents </a:t>
                      </a:r>
                      <a:endParaRPr lang="en-IN" sz="15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 smtClean="0"/>
                        <a:t>Develop resource pool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kern="1200" dirty="0" smtClean="0"/>
                        <a:t>Design special packages of services and resource materials</a:t>
                      </a:r>
                      <a:endParaRPr lang="en-US" sz="150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500" kern="1200" dirty="0" smtClean="0"/>
                        <a:t>Decide training cascade and undertake capacity building for SRLM </a:t>
                      </a:r>
                      <a:r>
                        <a:rPr lang="en-US" sz="1500" kern="1200" dirty="0" err="1" smtClean="0"/>
                        <a:t>nodals</a:t>
                      </a:r>
                      <a:r>
                        <a:rPr lang="en-US" sz="1500" kern="1200" baseline="0" dirty="0" smtClean="0"/>
                        <a:t> at state, district, block, CLF, VO and SHG levels.</a:t>
                      </a:r>
                      <a:endParaRPr lang="en-US" sz="150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kern="1200" dirty="0" smtClean="0"/>
                        <a:t>Establish schedule</a:t>
                      </a:r>
                      <a:r>
                        <a:rPr lang="en-US" sz="1500" kern="1200" baseline="0" dirty="0" smtClean="0"/>
                        <a:t> of reporting,  review and monitoring</a:t>
                      </a:r>
                      <a:endParaRPr lang="en-IN" sz="15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8480828"/>
                  </a:ext>
                </a:extLst>
              </a:tr>
            </a:tbl>
          </a:graphicData>
        </a:graphic>
      </p:graphicFrame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82874526-A69D-450F-AB52-3A991C92B4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186956"/>
              </p:ext>
            </p:extLst>
          </p:nvPr>
        </p:nvGraphicFramePr>
        <p:xfrm>
          <a:off x="3531740" y="1138633"/>
          <a:ext cx="2821620" cy="1258201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821620">
                  <a:extLst>
                    <a:ext uri="{9D8B030D-6E8A-4147-A177-3AD203B41FA5}">
                      <a16:colId xmlns:a16="http://schemas.microsoft.com/office/drawing/2014/main" val="2512012357"/>
                    </a:ext>
                  </a:extLst>
                </a:gridCol>
              </a:tblGrid>
              <a:tr h="125820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Convergence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(convergence with line departments and SRLM verticals for improved services)</a:t>
                      </a:r>
                      <a:endParaRPr lang="en-US" sz="16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606731"/>
                  </a:ext>
                </a:extLst>
              </a:tr>
            </a:tbl>
          </a:graphicData>
        </a:graphic>
      </p:graphicFrame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82874526-A69D-450F-AB52-3A991C92B4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698461"/>
              </p:ext>
            </p:extLst>
          </p:nvPr>
        </p:nvGraphicFramePr>
        <p:xfrm>
          <a:off x="6367215" y="1138633"/>
          <a:ext cx="2821620" cy="1258201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821620">
                  <a:extLst>
                    <a:ext uri="{9D8B030D-6E8A-4147-A177-3AD203B41FA5}">
                      <a16:colId xmlns:a16="http://schemas.microsoft.com/office/drawing/2014/main" val="2512012357"/>
                    </a:ext>
                  </a:extLst>
                </a:gridCol>
              </a:tblGrid>
              <a:tr h="12582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SBCC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(promoted behavior change among SHGs)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606731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82874526-A69D-450F-AB52-3A991C92B4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355495"/>
              </p:ext>
            </p:extLst>
          </p:nvPr>
        </p:nvGraphicFramePr>
        <p:xfrm>
          <a:off x="9202690" y="1147148"/>
          <a:ext cx="2821620" cy="1258201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821620">
                  <a:extLst>
                    <a:ext uri="{9D8B030D-6E8A-4147-A177-3AD203B41FA5}">
                      <a16:colId xmlns:a16="http://schemas.microsoft.com/office/drawing/2014/main" val="2512012357"/>
                    </a:ext>
                  </a:extLst>
                </a:gridCol>
              </a:tblGrid>
              <a:tr h="125820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FNHW Enterprise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(established FNHW enterprises managed by SHGs)</a:t>
                      </a:r>
                      <a:endParaRPr lang="en-US" sz="18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60673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2874526-A69D-450F-AB52-3A991C92B4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975266"/>
              </p:ext>
            </p:extLst>
          </p:nvPr>
        </p:nvGraphicFramePr>
        <p:xfrm>
          <a:off x="3559450" y="2604656"/>
          <a:ext cx="2821620" cy="411480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821620">
                  <a:extLst>
                    <a:ext uri="{9D8B030D-6E8A-4147-A177-3AD203B41FA5}">
                      <a16:colId xmlns:a16="http://schemas.microsoft.com/office/drawing/2014/main" val="2512012357"/>
                    </a:ext>
                  </a:extLst>
                </a:gridCol>
              </a:tblGrid>
              <a:tr h="41148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smtClean="0"/>
                        <a:t>Modify job description of concerned staff and cadre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kern="1200" dirty="0" smtClean="0"/>
                        <a:t>Decide on lead, participants, schedule and frequency of convergence meetings</a:t>
                      </a:r>
                      <a:endParaRPr lang="en-US" sz="150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 smtClean="0"/>
                        <a:t>Conduct and regularize convergence meetings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 smtClean="0"/>
                        <a:t>- with other verticals</a:t>
                      </a:r>
                      <a:endParaRPr lang="en-IN" sz="1500" dirty="0" smtClean="0"/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 smtClean="0"/>
                        <a:t>- with line departments</a:t>
                      </a:r>
                      <a:endParaRPr lang="en-IN" sz="150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 smtClean="0"/>
                        <a:t>Support programs of other ministries</a:t>
                      </a:r>
                      <a:endParaRPr lang="en-IN" sz="15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IN" sz="15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848082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2874526-A69D-450F-AB52-3A991C92B4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75123"/>
              </p:ext>
            </p:extLst>
          </p:nvPr>
        </p:nvGraphicFramePr>
        <p:xfrm>
          <a:off x="6399625" y="2604656"/>
          <a:ext cx="2821620" cy="411480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821620">
                  <a:extLst>
                    <a:ext uri="{9D8B030D-6E8A-4147-A177-3AD203B41FA5}">
                      <a16:colId xmlns:a16="http://schemas.microsoft.com/office/drawing/2014/main" val="2512012357"/>
                    </a:ext>
                  </a:extLst>
                </a:gridCol>
              </a:tblGrid>
              <a:tr h="41148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smtClean="0"/>
                        <a:t>Develop/adapt and roll out SBCC strategy and package of practices/tools (modules)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 smtClean="0"/>
                        <a:t>Organize/participate in VO level events/campaigns to bring out behaviour change in community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 smtClean="0"/>
                        <a:t>Undertake home visit,</a:t>
                      </a:r>
                      <a:r>
                        <a:rPr lang="en-US" sz="1500" baseline="0" dirty="0" smtClean="0"/>
                        <a:t> peer counselling and mobilize target groups to attend VHSNDs and community events like </a:t>
                      </a:r>
                      <a:r>
                        <a:rPr lang="en-US" sz="1500" baseline="0" dirty="0" err="1" smtClean="0"/>
                        <a:t>Annaprashan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baseline="0" dirty="0" err="1" smtClean="0"/>
                        <a:t>Diwas</a:t>
                      </a:r>
                      <a:r>
                        <a:rPr lang="en-US" sz="1500" baseline="0" dirty="0" smtClean="0"/>
                        <a:t> and </a:t>
                      </a:r>
                      <a:r>
                        <a:rPr lang="en-US" sz="1500" baseline="0" dirty="0" err="1" smtClean="0"/>
                        <a:t>Godbharai</a:t>
                      </a:r>
                      <a:r>
                        <a:rPr lang="en-US" sz="1500" baseline="0" dirty="0" smtClean="0"/>
                        <a:t>.</a:t>
                      </a:r>
                      <a:endParaRPr lang="en-US" sz="150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 smtClean="0"/>
                        <a:t>Develop/adapt tools and materials for SBCC and other activities for reaching out to the target group </a:t>
                      </a:r>
                      <a:endParaRPr lang="en-US" sz="15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848082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2874526-A69D-450F-AB52-3A991C92B4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377910"/>
              </p:ext>
            </p:extLst>
          </p:nvPr>
        </p:nvGraphicFramePr>
        <p:xfrm>
          <a:off x="9239809" y="2604656"/>
          <a:ext cx="2821620" cy="411480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821620">
                  <a:extLst>
                    <a:ext uri="{9D8B030D-6E8A-4147-A177-3AD203B41FA5}">
                      <a16:colId xmlns:a16="http://schemas.microsoft.com/office/drawing/2014/main" val="2512012357"/>
                    </a:ext>
                  </a:extLst>
                </a:gridCol>
              </a:tblGrid>
              <a:tr h="411480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kern="1200" dirty="0" smtClean="0"/>
                        <a:t>Identify FNHW needs and suggest enterprises to cater to the needs of the community</a:t>
                      </a:r>
                      <a:endParaRPr lang="en-IN" sz="1500" kern="12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smtClean="0"/>
                        <a:t>Promote enterprises relevant to target group - </a:t>
                      </a:r>
                      <a:r>
                        <a:rPr lang="en-US" sz="1500" dirty="0" err="1" smtClean="0"/>
                        <a:t>goatary</a:t>
                      </a:r>
                      <a:r>
                        <a:rPr lang="en-US" sz="1500" dirty="0" smtClean="0"/>
                        <a:t>/poultry/</a:t>
                      </a:r>
                      <a:r>
                        <a:rPr lang="en-US" sz="1500" baseline="0" dirty="0" smtClean="0"/>
                        <a:t> FNHW </a:t>
                      </a:r>
                      <a:r>
                        <a:rPr lang="en-US" sz="1500" dirty="0" smtClean="0"/>
                        <a:t>enterprises etc.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 smtClean="0"/>
                        <a:t>Promote utilization of FNHW enterprise products</a:t>
                      </a:r>
                      <a:r>
                        <a:rPr lang="en-US" sz="1500" baseline="0" dirty="0" smtClean="0"/>
                        <a:t> </a:t>
                      </a:r>
                      <a:endParaRPr lang="en-IN" sz="150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 smtClean="0"/>
                        <a:t>Share learning from successful enterprises</a:t>
                      </a:r>
                      <a:endParaRPr lang="en-IN" sz="1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8480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30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3"/>
          </p:nvPr>
        </p:nvSpPr>
        <p:spPr>
          <a:xfrm>
            <a:off x="627737" y="6560334"/>
            <a:ext cx="5473701" cy="13716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dirty="0"/>
              <a:t>TA NRLM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7218218" y="4374184"/>
            <a:ext cx="4052453" cy="1161552"/>
          </a:xfrm>
          <a:prstGeom prst="wedgeRoundRectCallout">
            <a:avLst>
              <a:gd name="adj1" fmla="val -20591"/>
              <a:gd name="adj2" fmla="val 52053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 smtClean="0">
                <a:solidFill>
                  <a:schemeClr val="bg1"/>
                </a:solidFill>
              </a:rPr>
              <a:t>Next few slides (14-17) are specific to State FNHW Operational Strategy. State Managers are expected to fill in the desired information.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5" name="Curved Right Arrow 4"/>
          <p:cNvSpPr/>
          <p:nvPr/>
        </p:nvSpPr>
        <p:spPr>
          <a:xfrm rot="19759879">
            <a:off x="5809343" y="3826062"/>
            <a:ext cx="1170995" cy="1722422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4248" y="2766984"/>
            <a:ext cx="9174298" cy="7263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Overview of the State FNHW Operational Strategy</a:t>
            </a:r>
            <a:endParaRPr lang="en-IN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4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556E530-504B-4BDD-B000-DCCE3E657038}"/>
              </a:ext>
            </a:extLst>
          </p:cNvPr>
          <p:cNvSpPr/>
          <p:nvPr/>
        </p:nvSpPr>
        <p:spPr>
          <a:xfrm>
            <a:off x="759754" y="1964706"/>
            <a:ext cx="4647027" cy="4619064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State map depicting </a:t>
            </a:r>
            <a:r>
              <a:rPr lang="en-US" dirty="0" smtClean="0"/>
              <a:t>FNHW </a:t>
            </a:r>
            <a:r>
              <a:rPr lang="en-US" dirty="0"/>
              <a:t>geographies (Districts)</a:t>
            </a:r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52AB47-22A1-4951-98BD-ACA753DA51D3}"/>
              </a:ext>
            </a:extLst>
          </p:cNvPr>
          <p:cNvSpPr txBox="1"/>
          <p:nvPr/>
        </p:nvSpPr>
        <p:spPr>
          <a:xfrm>
            <a:off x="759755" y="1481864"/>
            <a:ext cx="11059750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chemeClr val="accent1">
                    <a:lumMod val="50000"/>
                  </a:schemeClr>
                </a:solidFill>
              </a:rPr>
              <a:t>Write introduction to the State SRLM in one line</a:t>
            </a:r>
            <a:endParaRPr lang="en-IN" sz="19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7ACBCE4B-7229-4EB9-B3F3-B1B2F36B36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515437"/>
              </p:ext>
            </p:extLst>
          </p:nvPr>
        </p:nvGraphicFramePr>
        <p:xfrm>
          <a:off x="5843081" y="2956109"/>
          <a:ext cx="5976423" cy="25908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723821">
                  <a:extLst>
                    <a:ext uri="{9D8B030D-6E8A-4147-A177-3AD203B41FA5}">
                      <a16:colId xmlns:a16="http://schemas.microsoft.com/office/drawing/2014/main" val="35463990"/>
                    </a:ext>
                  </a:extLst>
                </a:gridCol>
                <a:gridCol w="1417534">
                  <a:extLst>
                    <a:ext uri="{9D8B030D-6E8A-4147-A177-3AD203B41FA5}">
                      <a16:colId xmlns:a16="http://schemas.microsoft.com/office/drawing/2014/main" val="2504067865"/>
                    </a:ext>
                  </a:extLst>
                </a:gridCol>
                <a:gridCol w="1417534">
                  <a:extLst>
                    <a:ext uri="{9D8B030D-6E8A-4147-A177-3AD203B41FA5}">
                      <a16:colId xmlns:a16="http://schemas.microsoft.com/office/drawing/2014/main" val="997884609"/>
                    </a:ext>
                  </a:extLst>
                </a:gridCol>
                <a:gridCol w="1417534">
                  <a:extLst>
                    <a:ext uri="{9D8B030D-6E8A-4147-A177-3AD203B41FA5}">
                      <a16:colId xmlns:a16="http://schemas.microsoft.com/office/drawing/2014/main" val="34488251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r>
                        <a:rPr lang="en-US" baseline="0" dirty="0" smtClean="0"/>
                        <a:t> name</a:t>
                      </a:r>
                      <a:endParaRPr lang="en-IN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173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Population*</a:t>
                      </a:r>
                      <a:endParaRPr lang="en-IN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756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u="none" strike="noStrike" kern="1200" baseline="0" dirty="0"/>
                        <a:t>Literacy Rate*</a:t>
                      </a:r>
                      <a:endParaRPr lang="en-IN" b="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520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u="none" strike="noStrike" kern="1200" baseline="0" dirty="0"/>
                        <a:t>Sex Ratio*</a:t>
                      </a:r>
                      <a:endParaRPr lang="en-IN" b="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673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NRETP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NRLM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700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/>
                        <a:t>No. of Districts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I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299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/>
                        <a:t>No. of Blocks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17814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2F4B6DB-79FC-48A2-BBE8-FF9E534CBB8C}"/>
              </a:ext>
            </a:extLst>
          </p:cNvPr>
          <p:cNvSpPr txBox="1"/>
          <p:nvPr/>
        </p:nvSpPr>
        <p:spPr>
          <a:xfrm>
            <a:off x="10325688" y="6583770"/>
            <a:ext cx="1825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/>
              <a:t>Source: *Census, 2011</a:t>
            </a:r>
            <a:endParaRPr lang="en-IN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838198" y="429585"/>
            <a:ext cx="9288295" cy="7263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State Profile and Identification of FNHW Geographies</a:t>
            </a:r>
            <a:endParaRPr lang="en-IN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258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BF0F636-C164-4A68-8F4F-F14C4C0F8173}"/>
              </a:ext>
            </a:extLst>
          </p:cNvPr>
          <p:cNvSpPr txBox="1">
            <a:spLocks/>
          </p:cNvSpPr>
          <p:nvPr/>
        </p:nvSpPr>
        <p:spPr>
          <a:xfrm>
            <a:off x="914400" y="2762549"/>
            <a:ext cx="12192000" cy="647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latin typeface="+mj-lt"/>
                <a:ea typeface="+mj-ea"/>
                <a:cs typeface="+mj-cs"/>
              </a:defRPr>
            </a:lvl1pPr>
          </a:lstStyle>
          <a:p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18C63C-3505-4E53-90B1-F396CF0F37C0}"/>
              </a:ext>
            </a:extLst>
          </p:cNvPr>
          <p:cNvSpPr/>
          <p:nvPr/>
        </p:nvSpPr>
        <p:spPr>
          <a:xfrm>
            <a:off x="8735438" y="1337196"/>
            <a:ext cx="3173694" cy="4278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ea typeface="Cambria" panose="02040503050406030204" pitchFamily="18" charset="0"/>
                <a:cs typeface="Calibri" panose="020F0502020204030204" pitchFamily="34" charset="0"/>
              </a:rPr>
              <a:t>Key highlights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dirty="0" smtClean="0"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dirty="0"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dirty="0" smtClean="0"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dirty="0"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dirty="0" smtClean="0"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dirty="0"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dirty="0" smtClean="0"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dirty="0"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85744" indent="-285744" algn="just">
              <a:buFont typeface="Arial" pitchFamily="34" charset="0"/>
              <a:buChar char="•"/>
            </a:pPr>
            <a:endParaRPr lang="en-US" sz="1600" b="1" dirty="0" smtClean="0"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85744" indent="-285744" algn="just">
              <a:buFont typeface="Arial" pitchFamily="34" charset="0"/>
              <a:buChar char="•"/>
            </a:pPr>
            <a:endParaRPr lang="en-US" sz="1600" b="1" dirty="0"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85744" indent="-285744" algn="just">
              <a:buFont typeface="Arial" pitchFamily="34" charset="0"/>
              <a:buChar char="•"/>
            </a:pPr>
            <a:endParaRPr lang="en-US" sz="1600" b="1" dirty="0" smtClean="0"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85744" indent="-285744" algn="just">
              <a:buFont typeface="Arial" pitchFamily="34" charset="0"/>
              <a:buChar char="•"/>
            </a:pPr>
            <a:endParaRPr lang="en-US" sz="1600" b="1" dirty="0"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85744" indent="-285744" algn="just">
              <a:buFont typeface="Arial" pitchFamily="34" charset="0"/>
              <a:buChar char="•"/>
            </a:pPr>
            <a:endParaRPr lang="en-US" sz="1600" b="1" dirty="0" smtClean="0"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85744" indent="-285744" algn="just">
              <a:buFont typeface="Arial" pitchFamily="34" charset="0"/>
              <a:buChar char="•"/>
            </a:pPr>
            <a:endParaRPr lang="en-US" sz="1600" b="1" dirty="0"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85744" indent="-285744" algn="just">
              <a:buFont typeface="Arial" pitchFamily="34" charset="0"/>
              <a:buChar char="•"/>
            </a:pPr>
            <a:endParaRPr lang="en-US" sz="1600" b="1" dirty="0" smtClean="0"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85744" indent="-285744" algn="just">
              <a:buFont typeface="Arial" pitchFamily="34" charset="0"/>
              <a:buChar char="•"/>
            </a:pPr>
            <a:endParaRPr lang="en-US" sz="1600" b="1" dirty="0"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9BA40B-4A90-4DF2-A628-A3944179533E}"/>
              </a:ext>
            </a:extLst>
          </p:cNvPr>
          <p:cNvSpPr txBox="1"/>
          <p:nvPr/>
        </p:nvSpPr>
        <p:spPr>
          <a:xfrm>
            <a:off x="10156873" y="6485294"/>
            <a:ext cx="1825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/>
              <a:t>Source: NFHS </a:t>
            </a:r>
            <a:r>
              <a:rPr lang="en-US" sz="1200" b="1" dirty="0" smtClean="0"/>
              <a:t>5, 2019-20</a:t>
            </a:r>
            <a:endParaRPr lang="en-IN" sz="1200" b="1" dirty="0"/>
          </a:p>
        </p:txBody>
      </p:sp>
      <p:sp>
        <p:nvSpPr>
          <p:cNvPr id="3" name="Rectangle 2"/>
          <p:cNvSpPr/>
          <p:nvPr/>
        </p:nvSpPr>
        <p:spPr>
          <a:xfrm>
            <a:off x="2478967" y="4096988"/>
            <a:ext cx="4882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Key Nutrition Indicators of </a:t>
            </a:r>
            <a:r>
              <a:rPr lang="en-US" dirty="0" smtClean="0"/>
              <a:t>State &amp; Focus Districts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21019" y="1588208"/>
            <a:ext cx="4640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Key Health Indicators of </a:t>
            </a:r>
            <a:r>
              <a:rPr lang="en-US" b="1" dirty="0" smtClean="0">
                <a:solidFill>
                  <a:prstClr val="black"/>
                </a:solidFill>
              </a:rPr>
              <a:t>State &amp; Focus Districts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13012" y="2142206"/>
            <a:ext cx="2256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Depict through graph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3791986" y="4650986"/>
            <a:ext cx="2256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Depict through graph</a:t>
            </a:r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838198" y="429585"/>
            <a:ext cx="6078168" cy="7263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State Profile- Key FNHW indicators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117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82874526-A69D-450F-AB52-3A991C92B4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486669"/>
              </p:ext>
            </p:extLst>
          </p:nvPr>
        </p:nvGraphicFramePr>
        <p:xfrm>
          <a:off x="838197" y="1301115"/>
          <a:ext cx="7194455" cy="5577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194455">
                  <a:extLst>
                    <a:ext uri="{9D8B030D-6E8A-4147-A177-3AD203B41FA5}">
                      <a16:colId xmlns:a16="http://schemas.microsoft.com/office/drawing/2014/main" val="2512012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3. Goal</a:t>
                      </a:r>
                      <a:endParaRPr lang="en-IN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920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I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606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4. Objectives</a:t>
                      </a:r>
                      <a:endParaRPr lang="en-IN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683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8480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en-IN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Clientele/Target Group</a:t>
                      </a: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21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869927"/>
                  </a:ext>
                </a:extLst>
              </a:tr>
            </a:tbl>
          </a:graphicData>
        </a:graphic>
      </p:graphicFrame>
      <p:sp>
        <p:nvSpPr>
          <p:cNvPr id="5" name="Title 3">
            <a:extLst>
              <a:ext uri="{FF2B5EF4-FFF2-40B4-BE49-F238E27FC236}">
                <a16:creationId xmlns:a16="http://schemas.microsoft.com/office/drawing/2014/main" id="{71BBC1CC-5388-48C6-AB90-05D002D2F484}"/>
              </a:ext>
            </a:extLst>
          </p:cNvPr>
          <p:cNvSpPr txBox="1">
            <a:spLocks/>
          </p:cNvSpPr>
          <p:nvPr/>
        </p:nvSpPr>
        <p:spPr>
          <a:xfrm>
            <a:off x="0" y="304505"/>
            <a:ext cx="12192000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8482817" y="3766345"/>
            <a:ext cx="3446585" cy="28135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Describe in brief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Process of developing State FNHW Operational Strategy, selection of interventions, revision based on progress of implementation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8482817" y="1301115"/>
            <a:ext cx="3446585" cy="21314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Focus areas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IN" b="1" dirty="0"/>
          </a:p>
        </p:txBody>
      </p:sp>
      <p:sp>
        <p:nvSpPr>
          <p:cNvPr id="7" name="Rectangle 6"/>
          <p:cNvSpPr/>
          <p:nvPr/>
        </p:nvSpPr>
        <p:spPr>
          <a:xfrm>
            <a:off x="838198" y="429585"/>
            <a:ext cx="9745496" cy="7263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FNHW Synthesis from State FNHW Operational Strategy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208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id="{B9F840F3-A767-4671-A717-0F5079776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123470"/>
              </p:ext>
            </p:extLst>
          </p:nvPr>
        </p:nvGraphicFramePr>
        <p:xfrm>
          <a:off x="838197" y="1371099"/>
          <a:ext cx="5604805" cy="487749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75387">
                  <a:extLst>
                    <a:ext uri="{9D8B030D-6E8A-4147-A177-3AD203B41FA5}">
                      <a16:colId xmlns:a16="http://schemas.microsoft.com/office/drawing/2014/main" val="2512012357"/>
                    </a:ext>
                  </a:extLst>
                </a:gridCol>
                <a:gridCol w="875387">
                  <a:extLst>
                    <a:ext uri="{9D8B030D-6E8A-4147-A177-3AD203B41FA5}">
                      <a16:colId xmlns:a16="http://schemas.microsoft.com/office/drawing/2014/main" val="3223338421"/>
                    </a:ext>
                  </a:extLst>
                </a:gridCol>
                <a:gridCol w="800838">
                  <a:extLst>
                    <a:ext uri="{9D8B030D-6E8A-4147-A177-3AD203B41FA5}">
                      <a16:colId xmlns:a16="http://schemas.microsoft.com/office/drawing/2014/main" val="3171713743"/>
                    </a:ext>
                  </a:extLst>
                </a:gridCol>
                <a:gridCol w="625654">
                  <a:extLst>
                    <a:ext uri="{9D8B030D-6E8A-4147-A177-3AD203B41FA5}">
                      <a16:colId xmlns:a16="http://schemas.microsoft.com/office/drawing/2014/main" val="3128821133"/>
                    </a:ext>
                  </a:extLst>
                </a:gridCol>
                <a:gridCol w="825864">
                  <a:extLst>
                    <a:ext uri="{9D8B030D-6E8A-4147-A177-3AD203B41FA5}">
                      <a16:colId xmlns:a16="http://schemas.microsoft.com/office/drawing/2014/main" val="3784750237"/>
                    </a:ext>
                  </a:extLst>
                </a:gridCol>
                <a:gridCol w="838377">
                  <a:extLst>
                    <a:ext uri="{9D8B030D-6E8A-4147-A177-3AD203B41FA5}">
                      <a16:colId xmlns:a16="http://schemas.microsoft.com/office/drawing/2014/main" val="826573274"/>
                    </a:ext>
                  </a:extLst>
                </a:gridCol>
                <a:gridCol w="763298">
                  <a:extLst>
                    <a:ext uri="{9D8B030D-6E8A-4147-A177-3AD203B41FA5}">
                      <a16:colId xmlns:a16="http://schemas.microsoft.com/office/drawing/2014/main" val="3771640266"/>
                    </a:ext>
                  </a:extLst>
                </a:gridCol>
              </a:tblGrid>
              <a:tr h="751476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6. Geographic areas of Operation (</a:t>
                      </a:r>
                      <a:r>
                        <a:rPr lang="en-IN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per sanctioned project</a:t>
                      </a:r>
                      <a:r>
                        <a:rPr lang="en-GB" sz="2000" b="1" dirty="0" smtClean="0"/>
                        <a:t>)</a:t>
                      </a:r>
                      <a:endParaRPr lang="en-IN" sz="20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920424"/>
                  </a:ext>
                </a:extLst>
              </a:tr>
              <a:tr h="824554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YEAR 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District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Blocks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No. of GPs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 of </a:t>
                      </a:r>
                      <a:r>
                        <a:rPr lang="en-IN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CLFs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 of </a:t>
                      </a:r>
                      <a:r>
                        <a:rPr lang="en-IN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VOs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 of </a:t>
                      </a:r>
                      <a:r>
                        <a:rPr lang="en-IN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SHGs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606731"/>
                  </a:ext>
                </a:extLst>
              </a:tr>
              <a:tr h="54522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N" sz="16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N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458305"/>
                  </a:ext>
                </a:extLst>
              </a:tr>
              <a:tr h="54522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N" sz="16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N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8683997"/>
                  </a:ext>
                </a:extLst>
              </a:tr>
              <a:tr h="54522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N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N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21204"/>
                  </a:ext>
                </a:extLst>
              </a:tr>
              <a:tr h="8245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YEAR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015618"/>
                  </a:ext>
                </a:extLst>
              </a:tr>
              <a:tr h="8245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YEAR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855400"/>
                  </a:ext>
                </a:extLst>
              </a:tr>
            </a:tbl>
          </a:graphicData>
        </a:graphic>
      </p:graphicFrame>
      <p:sp>
        <p:nvSpPr>
          <p:cNvPr id="5" name="Title 3">
            <a:extLst>
              <a:ext uri="{FF2B5EF4-FFF2-40B4-BE49-F238E27FC236}">
                <a16:creationId xmlns:a16="http://schemas.microsoft.com/office/drawing/2014/main" id="{71BBC1CC-5388-48C6-AB90-05D002D2F484}"/>
              </a:ext>
            </a:extLst>
          </p:cNvPr>
          <p:cNvSpPr txBox="1">
            <a:spLocks/>
          </p:cNvSpPr>
          <p:nvPr/>
        </p:nvSpPr>
        <p:spPr>
          <a:xfrm>
            <a:off x="0" y="184796"/>
            <a:ext cx="12192000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sz="3200" b="1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9F840F3-A767-4671-A717-0F5079776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395523"/>
              </p:ext>
            </p:extLst>
          </p:nvPr>
        </p:nvGraphicFramePr>
        <p:xfrm>
          <a:off x="6611815" y="1371099"/>
          <a:ext cx="5341141" cy="4860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341141">
                  <a:extLst>
                    <a:ext uri="{9D8B030D-6E8A-4147-A177-3AD203B41FA5}">
                      <a16:colId xmlns:a16="http://schemas.microsoft.com/office/drawing/2014/main" val="2512012357"/>
                    </a:ext>
                  </a:extLst>
                </a:gridCol>
              </a:tblGrid>
              <a:tr h="47619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6. </a:t>
                      </a:r>
                      <a:r>
                        <a:rPr lang="en-US" sz="2000" b="1" dirty="0" smtClean="0"/>
                        <a:t>Key interventions/activities to be implemented</a:t>
                      </a:r>
                      <a:endParaRPr lang="en-IN" sz="2000" b="1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920424"/>
                  </a:ext>
                </a:extLst>
              </a:tr>
              <a:tr h="41597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1812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1476FCF-12C2-4785-8233-9C4BCEE41652}"/>
              </a:ext>
            </a:extLst>
          </p:cNvPr>
          <p:cNvSpPr txBox="1"/>
          <p:nvPr/>
        </p:nvSpPr>
        <p:spPr>
          <a:xfrm>
            <a:off x="8729748" y="6273225"/>
            <a:ext cx="322320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/>
              <a:t>Budget availability</a:t>
            </a:r>
          </a:p>
          <a:p>
            <a:pPr algn="ctr"/>
            <a:r>
              <a:rPr lang="en-US" sz="1600" b="1" dirty="0"/>
              <a:t>FNHW -  </a:t>
            </a:r>
            <a:r>
              <a:rPr lang="en-US" sz="1600" b="1" dirty="0" smtClean="0"/>
              <a:t>………………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198" y="429585"/>
            <a:ext cx="9745496" cy="7263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FNHW Synthesis from State FNHW Operational Strategy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970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838198" y="1609233"/>
            <a:ext cx="6975763" cy="46474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t">
              <a:lnSpc>
                <a:spcPct val="200000"/>
              </a:lnSpc>
            </a:pPr>
            <a:r>
              <a:rPr lang="en-US" sz="2000" b="1" dirty="0"/>
              <a:t>Requisites to rolling out FNHW interventions</a:t>
            </a:r>
            <a:endParaRPr lang="en-US" sz="2000" dirty="0" smtClean="0">
              <a:latin typeface="Georgia"/>
            </a:endParaRPr>
          </a:p>
          <a:p>
            <a:pPr marL="228600" indent="-228600" fontAlgn="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Georgia"/>
              </a:rPr>
              <a:t>Appropriate </a:t>
            </a:r>
            <a:r>
              <a:rPr lang="en-US" sz="1600" dirty="0">
                <a:latin typeface="Georgia"/>
              </a:rPr>
              <a:t>orders/advisories are released by State</a:t>
            </a:r>
          </a:p>
          <a:p>
            <a:pPr marL="228600" indent="-228600" fontAlgn="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Georgia"/>
              </a:rPr>
              <a:t>State </a:t>
            </a:r>
            <a:r>
              <a:rPr lang="en-US" sz="1600" dirty="0">
                <a:latin typeface="Georgia"/>
              </a:rPr>
              <a:t>FNHW Operational Strategy </a:t>
            </a:r>
            <a:r>
              <a:rPr lang="en-US" sz="1600" dirty="0" smtClean="0">
                <a:latin typeface="Georgia"/>
              </a:rPr>
              <a:t>is in </a:t>
            </a:r>
            <a:r>
              <a:rPr lang="en-US" sz="1600" dirty="0">
                <a:latin typeface="Georgia"/>
              </a:rPr>
              <a:t>place with budgetary provisions </a:t>
            </a:r>
            <a:r>
              <a:rPr lang="en-US" sz="1600" dirty="0" smtClean="0">
                <a:latin typeface="Georgia"/>
              </a:rPr>
              <a:t>in </a:t>
            </a:r>
            <a:r>
              <a:rPr lang="en-US" sz="1600" dirty="0">
                <a:latin typeface="Georgia"/>
              </a:rPr>
              <a:t>State Annual Action Plan (AAP</a:t>
            </a:r>
            <a:r>
              <a:rPr lang="en-US" sz="1600" dirty="0" smtClean="0">
                <a:latin typeface="Georgia"/>
              </a:rPr>
              <a:t>)</a:t>
            </a:r>
            <a:endParaRPr lang="en-US" sz="1600" dirty="0">
              <a:latin typeface="Georgia"/>
            </a:endParaRPr>
          </a:p>
          <a:p>
            <a:pPr marL="228600" lvl="0" indent="-228600" fontAlgn="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Georgia"/>
              </a:rPr>
              <a:t>Nodals</a:t>
            </a:r>
            <a:r>
              <a:rPr lang="en-US" sz="1600" dirty="0" smtClean="0">
                <a:latin typeface="Georgia"/>
              </a:rPr>
              <a:t> are appointed at district/block and CBO level</a:t>
            </a:r>
          </a:p>
          <a:p>
            <a:pPr marL="228600" indent="-228600" fontAlgn="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Georgia"/>
              </a:rPr>
              <a:t>District </a:t>
            </a:r>
            <a:r>
              <a:rPr lang="en-US" sz="1600" dirty="0">
                <a:latin typeface="Georgia"/>
              </a:rPr>
              <a:t>and Block </a:t>
            </a:r>
            <a:r>
              <a:rPr lang="en-US" sz="1600" dirty="0" smtClean="0">
                <a:latin typeface="Georgia"/>
              </a:rPr>
              <a:t>Managers are </a:t>
            </a:r>
            <a:r>
              <a:rPr lang="en-US" sz="1600" dirty="0">
                <a:latin typeface="Georgia"/>
              </a:rPr>
              <a:t>oriented on </a:t>
            </a:r>
            <a:r>
              <a:rPr lang="en-US" sz="1600" dirty="0" smtClean="0">
                <a:latin typeface="Georgia"/>
              </a:rPr>
              <a:t>FNHW components</a:t>
            </a:r>
          </a:p>
          <a:p>
            <a:pPr marL="228600" indent="-228600" fontAlgn="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Georgia"/>
              </a:rPr>
              <a:t>FNHW related functions are included in the KPIs of staff and cadre across levels</a:t>
            </a:r>
          </a:p>
          <a:p>
            <a:pPr marL="228600" indent="-228600" fontAlgn="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Georgia"/>
              </a:rPr>
              <a:t>Relevant resource materials developed/adapted– Flip Books and SOPs</a:t>
            </a:r>
          </a:p>
        </p:txBody>
      </p:sp>
      <p:sp>
        <p:nvSpPr>
          <p:cNvPr id="5" name="Rectangle 4"/>
          <p:cNvSpPr/>
          <p:nvPr/>
        </p:nvSpPr>
        <p:spPr>
          <a:xfrm>
            <a:off x="8092838" y="2703016"/>
            <a:ext cx="4099162" cy="415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t">
              <a:lnSpc>
                <a:spcPct val="150000"/>
              </a:lnSpc>
            </a:pPr>
            <a:r>
              <a:rPr lang="en-US" sz="1600" b="1" dirty="0" smtClean="0">
                <a:latin typeface="Georgia"/>
              </a:rPr>
              <a:t>Managers </a:t>
            </a:r>
            <a:r>
              <a:rPr lang="en-US" sz="1600" b="1" dirty="0">
                <a:latin typeface="Georgia"/>
              </a:rPr>
              <a:t>need to </a:t>
            </a:r>
            <a:r>
              <a:rPr lang="en-IN" sz="1600" b="1" dirty="0">
                <a:latin typeface="Georgia"/>
              </a:rPr>
              <a:t>clearly understand </a:t>
            </a:r>
            <a:endParaRPr lang="en-US" sz="1600" b="1" dirty="0">
              <a:latin typeface="Georgia"/>
            </a:endParaRPr>
          </a:p>
          <a:p>
            <a:pPr marL="285750" indent="-285750" fontAlgn="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N" sz="1600" dirty="0">
                <a:latin typeface="Georgia"/>
              </a:rPr>
              <a:t>their </a:t>
            </a:r>
            <a:r>
              <a:rPr lang="en-IN" sz="1600" dirty="0" smtClean="0">
                <a:latin typeface="Georgia"/>
              </a:rPr>
              <a:t>roles and role of CBO staff and cadre</a:t>
            </a:r>
          </a:p>
          <a:p>
            <a:pPr marL="285750" indent="-285750" fontAlgn="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Georgia"/>
              </a:rPr>
              <a:t>Capacity building plan</a:t>
            </a:r>
            <a:endParaRPr lang="en-IN" sz="1600" dirty="0">
              <a:latin typeface="Georgia"/>
            </a:endParaRPr>
          </a:p>
          <a:p>
            <a:pPr marL="285750" indent="-285750" fontAlgn="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N" sz="1600" dirty="0" smtClean="0">
                <a:latin typeface="Georgia"/>
              </a:rPr>
              <a:t>FNHW geographies </a:t>
            </a:r>
            <a:endParaRPr lang="en-IN" sz="1600" dirty="0">
              <a:latin typeface="Georgia"/>
            </a:endParaRPr>
          </a:p>
          <a:p>
            <a:pPr marL="285750" indent="-285750" fontAlgn="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Georgia"/>
              </a:rPr>
              <a:t>specific </a:t>
            </a:r>
            <a:r>
              <a:rPr lang="en-US" sz="1600" dirty="0">
                <a:latin typeface="Georgia"/>
              </a:rPr>
              <a:t>FNHW interventions to be </a:t>
            </a:r>
            <a:r>
              <a:rPr lang="en-US" sz="1600" dirty="0" smtClean="0">
                <a:latin typeface="Georgia"/>
              </a:rPr>
              <a:t>implemented and why</a:t>
            </a:r>
          </a:p>
          <a:p>
            <a:pPr marL="285750" indent="-285750" fontAlgn="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Georgia"/>
              </a:rPr>
              <a:t>Reporting, review and monitoring mechanisms (including formats and schedule)</a:t>
            </a:r>
          </a:p>
          <a:p>
            <a:pPr marL="285750" indent="-285750" fontAlgn="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Georgia"/>
              </a:rPr>
              <a:t>Annual Action Plan specific for FNHW</a:t>
            </a:r>
            <a:endParaRPr lang="en-IN" sz="1600" dirty="0">
              <a:latin typeface="Georgia"/>
            </a:endParaRPr>
          </a:p>
        </p:txBody>
      </p:sp>
      <p:sp>
        <p:nvSpPr>
          <p:cNvPr id="3" name="Curved Left Arrow 2"/>
          <p:cNvSpPr/>
          <p:nvPr/>
        </p:nvSpPr>
        <p:spPr>
          <a:xfrm rot="18488519">
            <a:off x="8147601" y="782813"/>
            <a:ext cx="826615" cy="1884504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198" y="429585"/>
            <a:ext cx="5620968" cy="7263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Delivering FNHW interventions 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520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48"/>
          <p:cNvSpPr>
            <a:spLocks noChangeArrowheads="1"/>
          </p:cNvSpPr>
          <p:nvPr/>
        </p:nvSpPr>
        <p:spPr bwMode="auto">
          <a:xfrm>
            <a:off x="913361" y="5923727"/>
            <a:ext cx="2167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 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71BBC1CC-5388-48C6-AB90-05D002D2F484}"/>
              </a:ext>
            </a:extLst>
          </p:cNvPr>
          <p:cNvSpPr txBox="1">
            <a:spLocks/>
          </p:cNvSpPr>
          <p:nvPr/>
        </p:nvSpPr>
        <p:spPr>
          <a:xfrm>
            <a:off x="0" y="469461"/>
            <a:ext cx="12192000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sz="3200" b="1" dirty="0"/>
          </a:p>
        </p:txBody>
      </p:sp>
      <p:sp>
        <p:nvSpPr>
          <p:cNvPr id="20" name="Rectangle 19"/>
          <p:cNvSpPr/>
          <p:nvPr/>
        </p:nvSpPr>
        <p:spPr>
          <a:xfrm>
            <a:off x="838199" y="429585"/>
            <a:ext cx="10800807" cy="9380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Implementation Structure for Operationalization of FNHW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498565" y="1390259"/>
          <a:ext cx="11194869" cy="5467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41071" y="6508240"/>
            <a:ext cx="1080654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Note: The above implementation structure is suggestive. States may modify this as per their State FNHW Operational Strategy. </a:t>
            </a:r>
            <a:endParaRPr lang="en-IN" sz="1600" b="1" dirty="0"/>
          </a:p>
        </p:txBody>
      </p:sp>
    </p:spTree>
    <p:extLst>
      <p:ext uri="{BB962C8B-B14F-4D97-AF65-F5344CB8AC3E}">
        <p14:creationId xmlns:p14="http://schemas.microsoft.com/office/powerpoint/2010/main" val="243140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393270"/>
            <a:ext cx="1875817" cy="79894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3270"/>
            <a:ext cx="1875817" cy="7989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Content</a:t>
            </a:r>
            <a:endParaRPr lang="en-IN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/>
              <a:t>Rationale for integrating FNHW and context of </a:t>
            </a:r>
            <a:r>
              <a:rPr lang="en-US" sz="2200" b="1" i="1" dirty="0" err="1" smtClean="0"/>
              <a:t>Dashasutra</a:t>
            </a:r>
            <a:r>
              <a:rPr lang="en-US" sz="2200" b="1" dirty="0" smtClean="0"/>
              <a:t> strategy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/>
              <a:t>Overview of National FNHW Strategy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Overview of </a:t>
            </a:r>
            <a:r>
              <a:rPr lang="en-US" sz="2200" b="1" dirty="0" smtClean="0"/>
              <a:t>State </a:t>
            </a:r>
            <a:r>
              <a:rPr lang="en-US" sz="2200" b="1" dirty="0"/>
              <a:t>FNHW </a:t>
            </a:r>
            <a:r>
              <a:rPr lang="en-US" sz="2200" b="1" dirty="0" smtClean="0"/>
              <a:t>Operational Strategy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/>
              <a:t>Implementation structure for operationalization of FNHW 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/>
              <a:t>Roles and responsibilities of District and Block Managers 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Steps to roll FNHW interventions at district and </a:t>
            </a:r>
            <a:r>
              <a:rPr lang="en-US" sz="2200" b="1" dirty="0" smtClean="0"/>
              <a:t>block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/>
              <a:t>Budget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/>
              <a:t>Available resource material and how to use?</a:t>
            </a: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321054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3821" y="1449421"/>
            <a:ext cx="9591352" cy="5186906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n-IN" sz="1600" dirty="0"/>
              <a:t>Coordinate with SMMU for FNHW related information, guidance and other requirements</a:t>
            </a:r>
          </a:p>
          <a:p>
            <a:pPr algn="just"/>
            <a:r>
              <a:rPr lang="en-IN" sz="1600" dirty="0" smtClean="0"/>
              <a:t>Report FNHW progress to state as per prescribed reporting mechanism</a:t>
            </a:r>
          </a:p>
          <a:p>
            <a:pPr lvl="0" algn="just"/>
            <a:r>
              <a:rPr lang="en-IN" sz="1600" dirty="0" smtClean="0"/>
              <a:t>Contribute </a:t>
            </a:r>
            <a:r>
              <a:rPr lang="en-IN" sz="1600" dirty="0"/>
              <a:t>to </a:t>
            </a:r>
            <a:r>
              <a:rPr lang="en-IN" sz="1600" dirty="0" smtClean="0"/>
              <a:t>development of Annual Action Plans for FNHW interventions and develop district level action plans</a:t>
            </a:r>
          </a:p>
          <a:p>
            <a:pPr algn="just"/>
            <a:r>
              <a:rPr lang="en-IN" sz="1600" dirty="0"/>
              <a:t>Coordinate </a:t>
            </a:r>
            <a:r>
              <a:rPr lang="en-IN" sz="1600" dirty="0" smtClean="0"/>
              <a:t>convergence within District </a:t>
            </a:r>
            <a:r>
              <a:rPr lang="en-IN" sz="1600" dirty="0"/>
              <a:t>Mission Management Unit (DMMU</a:t>
            </a:r>
            <a:r>
              <a:rPr lang="en-IN" sz="1600" dirty="0" smtClean="0"/>
              <a:t>) level </a:t>
            </a:r>
            <a:r>
              <a:rPr lang="en-IN" sz="1600" dirty="0"/>
              <a:t>and </a:t>
            </a:r>
            <a:r>
              <a:rPr lang="en-IN" sz="1600" dirty="0" smtClean="0"/>
              <a:t>with other </a:t>
            </a:r>
            <a:r>
              <a:rPr lang="en-IN" sz="1600" dirty="0"/>
              <a:t>line departments</a:t>
            </a:r>
          </a:p>
          <a:p>
            <a:pPr lvl="0" algn="just"/>
            <a:r>
              <a:rPr lang="en-US" sz="1600" dirty="0" smtClean="0"/>
              <a:t>Undertake monitoring visits to blocks </a:t>
            </a:r>
            <a:endParaRPr lang="en-IN" sz="1600" dirty="0" smtClean="0"/>
          </a:p>
          <a:p>
            <a:pPr lvl="0" algn="just"/>
            <a:r>
              <a:rPr lang="en-IN" sz="1600" dirty="0" smtClean="0"/>
              <a:t>Support Block Mission Management Unit (BMMU) in the FNHW implementation </a:t>
            </a:r>
          </a:p>
          <a:p>
            <a:pPr lvl="1" algn="just"/>
            <a:r>
              <a:rPr lang="en-IN" sz="1600" dirty="0" smtClean="0"/>
              <a:t>Release of necessary guidance and circulars to guide block level officials</a:t>
            </a:r>
          </a:p>
          <a:p>
            <a:pPr lvl="1" algn="just"/>
            <a:r>
              <a:rPr lang="en-IN" sz="1600" dirty="0" smtClean="0"/>
              <a:t>Organize trainings for downward chain of staff (block level staff and resource persons)</a:t>
            </a:r>
          </a:p>
          <a:p>
            <a:pPr algn="just"/>
            <a:r>
              <a:rPr lang="en-US" sz="1600" dirty="0" smtClean="0"/>
              <a:t>Manage district level budget- process Utilization Certificate and submit to states</a:t>
            </a:r>
          </a:p>
          <a:p>
            <a:pPr algn="just"/>
            <a:r>
              <a:rPr lang="en-US" sz="1600" dirty="0" smtClean="0"/>
              <a:t>Document learnings and best practices</a:t>
            </a:r>
            <a:endParaRPr lang="en-IN" sz="1600" dirty="0" smtClean="0"/>
          </a:p>
          <a:p>
            <a:pPr algn="just"/>
            <a:r>
              <a:rPr lang="en-IN" sz="1600" dirty="0" smtClean="0"/>
              <a:t>Monthly review </a:t>
            </a:r>
            <a:r>
              <a:rPr lang="en-IN" sz="1600" dirty="0"/>
              <a:t>FNHW implementation </a:t>
            </a:r>
            <a:r>
              <a:rPr lang="en-IN" sz="1600" dirty="0" smtClean="0"/>
              <a:t>of the blocks </a:t>
            </a:r>
            <a:r>
              <a:rPr lang="en-IN" sz="1600" dirty="0"/>
              <a:t>and support blocks and federations in establishing mechanism of review</a:t>
            </a:r>
          </a:p>
          <a:p>
            <a:pPr lvl="0" algn="just"/>
            <a:r>
              <a:rPr lang="en-US" sz="1600" dirty="0" smtClean="0"/>
              <a:t>Support and coordinate for establishment of FNHW enterprises in convergence with Farm Livelihood vertical in identified geographies</a:t>
            </a:r>
            <a:endParaRPr lang="en-IN" sz="1600" dirty="0"/>
          </a:p>
        </p:txBody>
      </p:sp>
      <p:sp>
        <p:nvSpPr>
          <p:cNvPr id="5" name="Up Arrow 4"/>
          <p:cNvSpPr/>
          <p:nvPr/>
        </p:nvSpPr>
        <p:spPr>
          <a:xfrm>
            <a:off x="880521" y="1347472"/>
            <a:ext cx="1327658" cy="807479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State level support</a:t>
            </a:r>
            <a:endParaRPr lang="en-US" sz="1100" b="1" dirty="0"/>
          </a:p>
        </p:txBody>
      </p:sp>
      <p:sp>
        <p:nvSpPr>
          <p:cNvPr id="6" name="Down Arrow 5"/>
          <p:cNvSpPr/>
          <p:nvPr/>
        </p:nvSpPr>
        <p:spPr>
          <a:xfrm>
            <a:off x="880521" y="5456304"/>
            <a:ext cx="1327658" cy="118002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Block </a:t>
            </a:r>
            <a:r>
              <a:rPr lang="en-US" sz="1100" b="1" dirty="0"/>
              <a:t>level </a:t>
            </a:r>
            <a:r>
              <a:rPr lang="en-US" sz="1100" b="1" dirty="0" smtClean="0"/>
              <a:t>support</a:t>
            </a:r>
            <a:endParaRPr lang="en-US" sz="1100" b="1" dirty="0"/>
          </a:p>
        </p:txBody>
      </p:sp>
      <p:sp>
        <p:nvSpPr>
          <p:cNvPr id="7" name="Rectangle 6"/>
          <p:cNvSpPr/>
          <p:nvPr/>
        </p:nvSpPr>
        <p:spPr>
          <a:xfrm>
            <a:off x="1163210" y="2346527"/>
            <a:ext cx="762280" cy="291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District level activities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198" y="429585"/>
            <a:ext cx="9745496" cy="7263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b="1" dirty="0">
                <a:solidFill>
                  <a:schemeClr val="bg1"/>
                </a:solidFill>
                <a:latin typeface="+mj-lt"/>
              </a:rPr>
              <a:t>Roles and Responsibilities of District Program Manager</a:t>
            </a:r>
          </a:p>
        </p:txBody>
      </p:sp>
    </p:spTree>
    <p:extLst>
      <p:ext uri="{BB962C8B-B14F-4D97-AF65-F5344CB8AC3E}">
        <p14:creationId xmlns:p14="http://schemas.microsoft.com/office/powerpoint/2010/main" val="362824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3821" y="1449421"/>
            <a:ext cx="9591352" cy="5186906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just"/>
            <a:r>
              <a:rPr lang="en-IN" sz="1600" dirty="0"/>
              <a:t>Coordinate with DMMU for FNHW related information, guidance and other requirements</a:t>
            </a:r>
          </a:p>
          <a:p>
            <a:pPr algn="just"/>
            <a:r>
              <a:rPr lang="en-IN" sz="1600" dirty="0"/>
              <a:t>Report FNHW progress to district as per prescribed reporting mechanism</a:t>
            </a:r>
          </a:p>
          <a:p>
            <a:pPr algn="just">
              <a:lnSpc>
                <a:spcPct val="100000"/>
              </a:lnSpc>
            </a:pPr>
            <a:r>
              <a:rPr lang="en-US" sz="1600" dirty="0"/>
              <a:t>Develop block level action plan for FNHW implementation</a:t>
            </a:r>
            <a:endParaRPr lang="en-IN" sz="1600" dirty="0"/>
          </a:p>
          <a:p>
            <a:pPr lvl="0" algn="just">
              <a:lnSpc>
                <a:spcPct val="100000"/>
              </a:lnSpc>
            </a:pPr>
            <a:r>
              <a:rPr lang="en-IN" sz="1600" dirty="0"/>
              <a:t>Identify CRP for FNHW rollout and facilitate training </a:t>
            </a:r>
          </a:p>
          <a:p>
            <a:pPr algn="just">
              <a:lnSpc>
                <a:spcPct val="100000"/>
              </a:lnSpc>
            </a:pPr>
            <a:r>
              <a:rPr lang="en-IN" sz="1600" dirty="0"/>
              <a:t>Develop training plan for SAC, OB/EC/CM/CRP &amp; undertake capacity building </a:t>
            </a:r>
          </a:p>
          <a:p>
            <a:pPr lvl="0" algn="just">
              <a:lnSpc>
                <a:spcPct val="100000"/>
              </a:lnSpc>
            </a:pPr>
            <a:r>
              <a:rPr lang="en-IN" sz="1600" dirty="0"/>
              <a:t>Coordinate convergence within Block Mission Management Unit and with other line departments</a:t>
            </a:r>
          </a:p>
          <a:p>
            <a:pPr lvl="0" algn="just">
              <a:lnSpc>
                <a:spcPct val="100000"/>
              </a:lnSpc>
            </a:pPr>
            <a:r>
              <a:rPr lang="en-US" sz="1600" dirty="0" smtClean="0"/>
              <a:t>Undertake monitoring visits to CBOs </a:t>
            </a:r>
          </a:p>
          <a:p>
            <a:pPr algn="just">
              <a:lnSpc>
                <a:spcPct val="100000"/>
              </a:lnSpc>
            </a:pPr>
            <a:r>
              <a:rPr lang="en-US" sz="1600" dirty="0"/>
              <a:t>Support and coordinate for establishment </a:t>
            </a:r>
            <a:r>
              <a:rPr lang="en-US" sz="1600" dirty="0" smtClean="0"/>
              <a:t>of </a:t>
            </a:r>
            <a:r>
              <a:rPr lang="en-US" sz="1600" dirty="0"/>
              <a:t>FNHW enterprises in convergence with FL vertical</a:t>
            </a:r>
          </a:p>
          <a:p>
            <a:pPr algn="just">
              <a:lnSpc>
                <a:spcPct val="100000"/>
              </a:lnSpc>
            </a:pPr>
            <a:r>
              <a:rPr lang="en-US" sz="1600" dirty="0" smtClean="0"/>
              <a:t>Manage </a:t>
            </a:r>
            <a:r>
              <a:rPr lang="en-US" sz="1600" dirty="0"/>
              <a:t>block level budget- process Utilization Certificate and submit to states</a:t>
            </a:r>
          </a:p>
          <a:p>
            <a:pPr algn="just">
              <a:lnSpc>
                <a:spcPct val="100000"/>
              </a:lnSpc>
            </a:pPr>
            <a:r>
              <a:rPr lang="en-US" sz="1600" dirty="0"/>
              <a:t>Document learnings and best practices</a:t>
            </a:r>
            <a:endParaRPr lang="en-IN" sz="1600" dirty="0"/>
          </a:p>
          <a:p>
            <a:pPr algn="just">
              <a:lnSpc>
                <a:spcPct val="100000"/>
              </a:lnSpc>
            </a:pPr>
            <a:r>
              <a:rPr lang="en-IN" sz="1600" dirty="0"/>
              <a:t>Review FNHW implementation at </a:t>
            </a:r>
            <a:r>
              <a:rPr lang="en-IN" sz="1600" dirty="0" smtClean="0"/>
              <a:t>CLF level and </a:t>
            </a:r>
            <a:r>
              <a:rPr lang="en-IN" sz="1600" dirty="0"/>
              <a:t>support federations in establishing mechanism of review</a:t>
            </a:r>
          </a:p>
          <a:p>
            <a:pPr algn="just">
              <a:lnSpc>
                <a:spcPct val="100000"/>
              </a:lnSpc>
            </a:pPr>
            <a:r>
              <a:rPr lang="en-IN" sz="1600" dirty="0"/>
              <a:t>Strengthen SAC at CLF/VO level</a:t>
            </a:r>
          </a:p>
          <a:p>
            <a:pPr lvl="1" algn="just">
              <a:lnSpc>
                <a:spcPct val="100000"/>
              </a:lnSpc>
            </a:pPr>
            <a:r>
              <a:rPr lang="en-IN" sz="1600" dirty="0"/>
              <a:t>Support CLF/VO SAC members to engage with the relevant departments</a:t>
            </a:r>
          </a:p>
          <a:p>
            <a:pPr lvl="1" algn="just">
              <a:lnSpc>
                <a:spcPct val="100000"/>
              </a:lnSpc>
            </a:pPr>
            <a:r>
              <a:rPr lang="en-US" sz="1600" dirty="0"/>
              <a:t>Review of </a:t>
            </a:r>
            <a:r>
              <a:rPr lang="en-US" sz="1600" dirty="0" smtClean="0"/>
              <a:t>CRP</a:t>
            </a:r>
            <a:endParaRPr lang="en-IN" sz="1600" dirty="0"/>
          </a:p>
        </p:txBody>
      </p:sp>
      <p:sp>
        <p:nvSpPr>
          <p:cNvPr id="5" name="Up Arrow 4"/>
          <p:cNvSpPr/>
          <p:nvPr/>
        </p:nvSpPr>
        <p:spPr>
          <a:xfrm>
            <a:off x="880521" y="1347472"/>
            <a:ext cx="1327658" cy="807479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District level support</a:t>
            </a:r>
          </a:p>
        </p:txBody>
      </p:sp>
      <p:sp>
        <p:nvSpPr>
          <p:cNvPr id="6" name="Down Arrow 5"/>
          <p:cNvSpPr/>
          <p:nvPr/>
        </p:nvSpPr>
        <p:spPr>
          <a:xfrm>
            <a:off x="880521" y="5264727"/>
            <a:ext cx="1327658" cy="137160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CLF level support</a:t>
            </a:r>
          </a:p>
        </p:txBody>
      </p:sp>
      <p:sp>
        <p:nvSpPr>
          <p:cNvPr id="7" name="Rectangle 6"/>
          <p:cNvSpPr/>
          <p:nvPr/>
        </p:nvSpPr>
        <p:spPr>
          <a:xfrm>
            <a:off x="1163210" y="2346526"/>
            <a:ext cx="762280" cy="27380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Block level activities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198" y="429585"/>
            <a:ext cx="9745496" cy="7263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b="1" dirty="0">
                <a:solidFill>
                  <a:schemeClr val="bg1"/>
                </a:solidFill>
                <a:latin typeface="+mj-lt"/>
              </a:rPr>
              <a:t>Roles and Responsibilities of Block Program Manager</a:t>
            </a:r>
          </a:p>
        </p:txBody>
      </p:sp>
    </p:spTree>
    <p:extLst>
      <p:ext uri="{BB962C8B-B14F-4D97-AF65-F5344CB8AC3E}">
        <p14:creationId xmlns:p14="http://schemas.microsoft.com/office/powerpoint/2010/main" val="54844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55" y="2003898"/>
            <a:ext cx="10301592" cy="349223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000" b="1" dirty="0" smtClean="0"/>
              <a:t>1. Organize capacity building of staff and cadres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000" b="1" dirty="0" smtClean="0"/>
              <a:t>2. Support CRPs/FNHW nodal for conducting SBCC activities for SHGs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000" b="1" dirty="0" smtClean="0"/>
              <a:t>3. Coordinate with SRLM verticals and line departments for linking with FNHW schemes and entitlements, establishment of </a:t>
            </a:r>
            <a:r>
              <a:rPr lang="en-US" sz="2000" b="1" dirty="0" err="1" smtClean="0"/>
              <a:t>nutri</a:t>
            </a:r>
            <a:r>
              <a:rPr lang="en-US" sz="2000" b="1" dirty="0" smtClean="0"/>
              <a:t>-gardens/poultry/</a:t>
            </a:r>
            <a:r>
              <a:rPr lang="en-US" sz="2000" b="1" dirty="0" err="1" smtClean="0"/>
              <a:t>goatary</a:t>
            </a:r>
            <a:r>
              <a:rPr lang="en-US" sz="2000" b="1" dirty="0" smtClean="0"/>
              <a:t> and FNHW enterprises etc.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000" b="1" dirty="0" smtClean="0"/>
              <a:t>4. Data reporting in MIS systems, regular review and evaluation </a:t>
            </a:r>
          </a:p>
          <a:p>
            <a:pPr marL="0" indent="0">
              <a:lnSpc>
                <a:spcPct val="200000"/>
              </a:lnSpc>
              <a:buNone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838198" y="429585"/>
            <a:ext cx="9229930" cy="7263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Steps to roll FNHW interventions at district and block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704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470" y="431429"/>
            <a:ext cx="9406815" cy="7438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IN" sz="3200" b="1" dirty="0">
                <a:solidFill>
                  <a:schemeClr val="bg1"/>
                </a:solidFill>
                <a:latin typeface="+mj-lt"/>
              </a:rPr>
              <a:t>Step 1. 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Organize capacity building of staff and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cadres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48162" y="3265966"/>
            <a:ext cx="1893918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35797" y="5303253"/>
            <a:ext cx="28880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63284" y="5086537"/>
            <a:ext cx="0" cy="2129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73798" y="5303253"/>
            <a:ext cx="28880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67522" y="5699023"/>
            <a:ext cx="0" cy="2129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88682" y="5303253"/>
            <a:ext cx="28880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16170" y="5571451"/>
            <a:ext cx="0" cy="2129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45419" y="5303253"/>
            <a:ext cx="28880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372907" y="5571451"/>
            <a:ext cx="0" cy="2129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95291" y="5303253"/>
            <a:ext cx="28880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22779" y="5571451"/>
            <a:ext cx="0" cy="2129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180146" y="1866780"/>
            <a:ext cx="2880632" cy="52342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b="1" dirty="0">
                <a:solidFill>
                  <a:srgbClr val="C00000"/>
                </a:solidFill>
                <a:latin typeface="+mj-lt"/>
              </a:rPr>
              <a:t>Mater Trainers (NMMU, Partners, NIRD, NRP)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787096" y="3029541"/>
            <a:ext cx="3576187" cy="31021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b="1" dirty="0">
                <a:solidFill>
                  <a:srgbClr val="C00000"/>
                </a:solidFill>
                <a:latin typeface="+mj-lt"/>
              </a:rPr>
              <a:t>State level Trainers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468551" y="3944060"/>
            <a:ext cx="3710525" cy="28016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b="1" dirty="0">
                <a:solidFill>
                  <a:srgbClr val="C00000"/>
                </a:solidFill>
                <a:latin typeface="+mj-lt"/>
              </a:rPr>
              <a:t>Community level Trainers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55261" y="5294073"/>
            <a:ext cx="6181756" cy="30551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b="1" dirty="0">
                <a:solidFill>
                  <a:srgbClr val="C00000"/>
                </a:solidFill>
                <a:latin typeface="+mj-lt"/>
              </a:rPr>
              <a:t>Trainers of SHG members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32" y="2475715"/>
            <a:ext cx="708758" cy="67135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917" y="2475715"/>
            <a:ext cx="708758" cy="6713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54" y="2483624"/>
            <a:ext cx="708758" cy="67135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62" y="3597039"/>
            <a:ext cx="282879" cy="34556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390" y="3597039"/>
            <a:ext cx="282879" cy="34556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741" y="3597039"/>
            <a:ext cx="282879" cy="34556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72" y="3597039"/>
            <a:ext cx="282879" cy="34556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600" y="3597039"/>
            <a:ext cx="282879" cy="34556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951" y="3597039"/>
            <a:ext cx="282879" cy="34556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7" y="4853399"/>
            <a:ext cx="282879" cy="34556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45" y="4853399"/>
            <a:ext cx="282879" cy="34556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295" y="4853399"/>
            <a:ext cx="282879" cy="3455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576" y="4853399"/>
            <a:ext cx="282879" cy="3455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204" y="4853399"/>
            <a:ext cx="282879" cy="34556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555" y="4853399"/>
            <a:ext cx="282879" cy="3455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218" y="4853399"/>
            <a:ext cx="282879" cy="34556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846" y="4853399"/>
            <a:ext cx="282879" cy="34556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97" y="4853399"/>
            <a:ext cx="282879" cy="34556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09" y="5786304"/>
            <a:ext cx="354514" cy="34556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36" y="5786304"/>
            <a:ext cx="282879" cy="34556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87" y="5786304"/>
            <a:ext cx="282879" cy="34556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315" y="5786304"/>
            <a:ext cx="282879" cy="34556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943" y="5786304"/>
            <a:ext cx="282879" cy="34556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294" y="5786304"/>
            <a:ext cx="282879" cy="34556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92" y="5786304"/>
            <a:ext cx="282879" cy="34556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920" y="5786304"/>
            <a:ext cx="282879" cy="34556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271" y="5786304"/>
            <a:ext cx="282879" cy="34556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806" y="5786304"/>
            <a:ext cx="282879" cy="34556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434" y="5786304"/>
            <a:ext cx="282879" cy="34556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85" y="5786304"/>
            <a:ext cx="282879" cy="34556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900" y="5786304"/>
            <a:ext cx="282879" cy="34556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528" y="5786304"/>
            <a:ext cx="282879" cy="34556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78" y="5786304"/>
            <a:ext cx="282879" cy="345569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2038478" y="2337631"/>
            <a:ext cx="534565" cy="279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+mj-lt"/>
              </a:rPr>
              <a:t>SRP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135185" y="2349654"/>
            <a:ext cx="5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+mj-lt"/>
              </a:rPr>
              <a:t>DRP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938279" y="2347034"/>
            <a:ext cx="534565" cy="279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+mj-lt"/>
              </a:rPr>
              <a:t>BRP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885" y="1324471"/>
            <a:ext cx="694471" cy="657823"/>
          </a:xfrm>
          <a:prstGeom prst="rect">
            <a:avLst/>
          </a:prstGeom>
        </p:spPr>
      </p:pic>
      <p:cxnSp>
        <p:nvCxnSpPr>
          <p:cNvPr id="62" name="Straight Connector 61"/>
          <p:cNvCxnSpPr/>
          <p:nvPr/>
        </p:nvCxnSpPr>
        <p:spPr>
          <a:xfrm>
            <a:off x="4017539" y="3526177"/>
            <a:ext cx="28880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145026" y="3309461"/>
            <a:ext cx="0" cy="2129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718759" y="4758805"/>
            <a:ext cx="28880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869416" y="4555306"/>
            <a:ext cx="2261" cy="18964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205749" y="4799963"/>
            <a:ext cx="28880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333237" y="4583247"/>
            <a:ext cx="0" cy="2129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702890" y="4786115"/>
            <a:ext cx="28880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830378" y="4569399"/>
            <a:ext cx="0" cy="2129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321335" y="3526177"/>
            <a:ext cx="28880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448822" y="3309461"/>
            <a:ext cx="0" cy="2129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5974050" y="2160262"/>
            <a:ext cx="325951" cy="31491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latin typeface="+mj-lt"/>
              </a:rPr>
              <a:t>1</a:t>
            </a:r>
          </a:p>
        </p:txBody>
      </p:sp>
      <p:sp>
        <p:nvSpPr>
          <p:cNvPr id="80" name="Oval 79"/>
          <p:cNvSpPr/>
          <p:nvPr/>
        </p:nvSpPr>
        <p:spPr>
          <a:xfrm>
            <a:off x="5974538" y="3045553"/>
            <a:ext cx="332461" cy="31491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latin typeface="+mj-lt"/>
              </a:rPr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5947417" y="3985355"/>
            <a:ext cx="332461" cy="31491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latin typeface="+mj-lt"/>
              </a:rPr>
              <a:t>3</a:t>
            </a:r>
          </a:p>
        </p:txBody>
      </p:sp>
      <p:sp>
        <p:nvSpPr>
          <p:cNvPr id="82" name="Oval 81"/>
          <p:cNvSpPr/>
          <p:nvPr/>
        </p:nvSpPr>
        <p:spPr>
          <a:xfrm>
            <a:off x="5962114" y="5263262"/>
            <a:ext cx="347803" cy="31491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latin typeface="+mj-lt"/>
              </a:rPr>
              <a:t>4</a:t>
            </a:r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268" y="2498540"/>
            <a:ext cx="708758" cy="671357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4699364" y="2349551"/>
            <a:ext cx="5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+mj-lt"/>
              </a:rPr>
              <a:t>SIRD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785854" y="3296469"/>
            <a:ext cx="1279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Master Trainers</a:t>
            </a:r>
            <a:endParaRPr lang="en-US" sz="1200" b="1" dirty="0">
              <a:latin typeface="+mj-l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106975" y="4163041"/>
            <a:ext cx="1466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Community Resource </a:t>
            </a:r>
            <a:r>
              <a:rPr lang="en-US" sz="1200" b="1" dirty="0" smtClean="0"/>
              <a:t>Persons</a:t>
            </a:r>
            <a:endParaRPr lang="en-US" sz="1200" b="1" dirty="0">
              <a:latin typeface="+mj-l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636128" y="4179063"/>
            <a:ext cx="159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CLF/VO </a:t>
            </a:r>
            <a:r>
              <a:rPr lang="en-US" sz="1200" b="1" dirty="0" smtClean="0"/>
              <a:t>leaders/</a:t>
            </a:r>
            <a:r>
              <a:rPr lang="en-US" sz="1200" b="1" dirty="0" smtClean="0">
                <a:latin typeface="+mj-lt"/>
              </a:rPr>
              <a:t>SAC members/OB/EC</a:t>
            </a:r>
            <a:endParaRPr lang="en-US" sz="1200" b="1" dirty="0">
              <a:latin typeface="+mj-lt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050556" y="4202819"/>
            <a:ext cx="1746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Community cadre/Active </a:t>
            </a:r>
            <a:r>
              <a:rPr lang="en-US" sz="1200" b="1" dirty="0">
                <a:latin typeface="+mj-lt"/>
              </a:rPr>
              <a:t>women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768139" y="6098721"/>
            <a:ext cx="1677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SHG </a:t>
            </a:r>
            <a:r>
              <a:rPr lang="en-US" sz="1200" b="1" dirty="0" smtClean="0">
                <a:latin typeface="+mj-lt"/>
              </a:rPr>
              <a:t>women</a:t>
            </a:r>
            <a:endParaRPr lang="en-US" sz="1200" b="1" dirty="0">
              <a:latin typeface="+mj-lt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600586" y="3282793"/>
            <a:ext cx="1512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Master Trainers</a:t>
            </a:r>
            <a:endParaRPr lang="en-US" sz="1200" b="1" dirty="0">
              <a:latin typeface="+mj-lt"/>
            </a:endParaRP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7534295" y="1477223"/>
            <a:ext cx="4834293" cy="326772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/>
              <a:t>Specific </a:t>
            </a:r>
            <a:r>
              <a:rPr lang="en-US" sz="1800" b="1" dirty="0" smtClean="0"/>
              <a:t>requirements</a:t>
            </a:r>
            <a:endParaRPr lang="en-US" sz="1600" b="1" dirty="0" smtClean="0"/>
          </a:p>
          <a:p>
            <a:r>
              <a:rPr lang="en-US" sz="1600" dirty="0" smtClean="0"/>
              <a:t>Form trainer resource pool at each intervention district and block</a:t>
            </a:r>
          </a:p>
          <a:p>
            <a:r>
              <a:rPr lang="en-US" sz="1600" dirty="0" smtClean="0"/>
              <a:t>Print and distribute customized training module and IEC material including posters, flip charts, videos etc.</a:t>
            </a:r>
          </a:p>
          <a:p>
            <a:r>
              <a:rPr lang="en-US" sz="1600" dirty="0" smtClean="0"/>
              <a:t>Orient staff/trainer resource pool/cadre of district and block on FNHW (Flip Book and SOPs)</a:t>
            </a:r>
          </a:p>
          <a:p>
            <a:r>
              <a:rPr lang="en-US" sz="1600" dirty="0" smtClean="0"/>
              <a:t>Provide logistics support for capacity building and FNHW rollout</a:t>
            </a:r>
          </a:p>
          <a:p>
            <a:r>
              <a:rPr lang="en-US" sz="1600" dirty="0" smtClean="0"/>
              <a:t>Develop training cascade and flow of FNHW session rollout based on State FNHW Operational Strategy</a:t>
            </a:r>
            <a:endParaRPr lang="en-IN" sz="1600" dirty="0"/>
          </a:p>
        </p:txBody>
      </p:sp>
      <p:sp>
        <p:nvSpPr>
          <p:cNvPr id="84" name="Rectangle 83"/>
          <p:cNvSpPr/>
          <p:nvPr/>
        </p:nvSpPr>
        <p:spPr>
          <a:xfrm>
            <a:off x="7538641" y="4850917"/>
            <a:ext cx="4811417" cy="14899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1500" b="1" dirty="0" smtClean="0">
                <a:solidFill>
                  <a:schemeClr val="tx1"/>
                </a:solidFill>
              </a:rPr>
              <a:t>Resource </a:t>
            </a:r>
            <a:r>
              <a:rPr lang="en-US" sz="1500" b="1" dirty="0">
                <a:solidFill>
                  <a:schemeClr val="tx1"/>
                </a:solidFill>
              </a:rPr>
              <a:t>materials for district and block level</a:t>
            </a: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</a:rPr>
              <a:t>Presentations, </a:t>
            </a:r>
            <a:r>
              <a:rPr lang="en-US" sz="1500" dirty="0">
                <a:solidFill>
                  <a:schemeClr val="tx1"/>
                </a:solidFill>
              </a:rPr>
              <a:t>Facilitator Guide, Flip Books, SOPs, </a:t>
            </a:r>
            <a:r>
              <a:rPr lang="en-US" sz="1500" dirty="0" smtClean="0">
                <a:solidFill>
                  <a:schemeClr val="tx1"/>
                </a:solidFill>
              </a:rPr>
              <a:t>formats, IEC </a:t>
            </a:r>
            <a:r>
              <a:rPr lang="en-US" sz="1500" dirty="0">
                <a:solidFill>
                  <a:schemeClr val="tx1"/>
                </a:solidFill>
              </a:rPr>
              <a:t>materials (counseling cards, </a:t>
            </a:r>
            <a:r>
              <a:rPr lang="en-US" sz="1500" dirty="0" smtClean="0">
                <a:solidFill>
                  <a:schemeClr val="tx1"/>
                </a:solidFill>
              </a:rPr>
              <a:t>posters, banner and stickers)</a:t>
            </a:r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957442" y="6538004"/>
            <a:ext cx="10751853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IN" sz="1200" b="1" dirty="0" smtClean="0"/>
              <a:t>Note: This training cascade is suggestive. District/bocks may modify depending upon their FNHW operational strategy and feasibility of implementation.</a:t>
            </a:r>
            <a:endParaRPr lang="en-IN" sz="1200" b="1" dirty="0"/>
          </a:p>
        </p:txBody>
      </p:sp>
    </p:spTree>
    <p:extLst>
      <p:ext uri="{BB962C8B-B14F-4D97-AF65-F5344CB8AC3E}">
        <p14:creationId xmlns:p14="http://schemas.microsoft.com/office/powerpoint/2010/main" val="125777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7119" y="1571499"/>
            <a:ext cx="8073957" cy="501382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1800" b="1" dirty="0"/>
              <a:t>A</a:t>
            </a:r>
            <a:r>
              <a:rPr lang="en-US" sz="1800" b="1" dirty="0" smtClean="0"/>
              <a:t>ctivities </a:t>
            </a:r>
            <a:r>
              <a:rPr lang="en-US" sz="1800" b="1" dirty="0"/>
              <a:t>as </a:t>
            </a:r>
            <a:r>
              <a:rPr lang="en-US" sz="1800" b="1" dirty="0" smtClean="0"/>
              <a:t>envisaged </a:t>
            </a:r>
            <a:r>
              <a:rPr lang="en-US" sz="1800" b="1" dirty="0"/>
              <a:t>in State FNHW Operational Strategy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800" dirty="0" smtClean="0"/>
              <a:t>Rollout FNHW sessions during SHG monthly meetings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800" dirty="0" smtClean="0"/>
              <a:t>Organize VO level event/campaign on FNHW themes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dirty="0"/>
              <a:t>Rallies/drives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dirty="0"/>
              <a:t>Food demonstration/festival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dirty="0" err="1"/>
              <a:t>Parivar</a:t>
            </a:r>
            <a:r>
              <a:rPr lang="en-US" sz="1800" dirty="0"/>
              <a:t> </a:t>
            </a:r>
            <a:r>
              <a:rPr lang="en-US" sz="1800" dirty="0" err="1"/>
              <a:t>Chaupal</a:t>
            </a:r>
            <a:endParaRPr lang="en-US" sz="1800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800" dirty="0" smtClean="0"/>
              <a:t>Peer Counselling at SHG households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800" dirty="0" smtClean="0"/>
              <a:t>Home-visits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800" dirty="0" smtClean="0"/>
              <a:t>Participation in VHSND and community based events (</a:t>
            </a:r>
            <a:r>
              <a:rPr lang="en-US" sz="1800" dirty="0" err="1" smtClean="0"/>
              <a:t>Annaprashan</a:t>
            </a:r>
            <a:r>
              <a:rPr lang="en-US" sz="1800" dirty="0" smtClean="0"/>
              <a:t> </a:t>
            </a:r>
            <a:r>
              <a:rPr lang="en-US" sz="1800" dirty="0" err="1" smtClean="0"/>
              <a:t>Diwas</a:t>
            </a:r>
            <a:r>
              <a:rPr lang="en-US" sz="1800" dirty="0" smtClean="0"/>
              <a:t> and </a:t>
            </a:r>
            <a:r>
              <a:rPr lang="en-US" sz="1800" dirty="0" err="1" smtClean="0"/>
              <a:t>Godbharai</a:t>
            </a:r>
            <a:r>
              <a:rPr lang="en-US" sz="1800" dirty="0" smtClean="0"/>
              <a:t>)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800" dirty="0" smtClean="0"/>
              <a:t>Participate in events/large campaigns of other ministries (</a:t>
            </a:r>
            <a:r>
              <a:rPr lang="en-US" sz="1800" dirty="0" err="1" smtClean="0"/>
              <a:t>eg</a:t>
            </a:r>
            <a:r>
              <a:rPr lang="en-US" sz="1800" dirty="0" smtClean="0"/>
              <a:t>. POSHAN </a:t>
            </a:r>
            <a:r>
              <a:rPr lang="en-US" sz="1800" dirty="0" err="1" smtClean="0"/>
              <a:t>Abhiyaan</a:t>
            </a:r>
            <a:r>
              <a:rPr lang="en-US" sz="1800" dirty="0" smtClean="0"/>
              <a:t>/POSHAN </a:t>
            </a:r>
            <a:r>
              <a:rPr lang="en-US" sz="1800" dirty="0" err="1" smtClean="0"/>
              <a:t>Pakhwada</a:t>
            </a:r>
            <a:r>
              <a:rPr lang="en-US" sz="1800" dirty="0" smtClean="0"/>
              <a:t> etc.)</a:t>
            </a:r>
          </a:p>
        </p:txBody>
      </p:sp>
      <p:grpSp>
        <p:nvGrpSpPr>
          <p:cNvPr id="5" name="Group 4"/>
          <p:cNvGrpSpPr/>
          <p:nvPr/>
        </p:nvGrpSpPr>
        <p:grpSpPr>
          <a:xfrm rot="16200000">
            <a:off x="828118" y="2883225"/>
            <a:ext cx="1674568" cy="1499291"/>
            <a:chOff x="2267057" y="1714542"/>
            <a:chExt cx="1915862" cy="1715329"/>
          </a:xfrm>
          <a:solidFill>
            <a:schemeClr val="accent6">
              <a:lumMod val="50000"/>
            </a:schemeClr>
          </a:solidFill>
        </p:grpSpPr>
        <p:grpSp>
          <p:nvGrpSpPr>
            <p:cNvPr id="7" name="Group 6"/>
            <p:cNvGrpSpPr/>
            <p:nvPr/>
          </p:nvGrpSpPr>
          <p:grpSpPr>
            <a:xfrm>
              <a:off x="2267057" y="1714542"/>
              <a:ext cx="1843191" cy="1681736"/>
              <a:chOff x="2267057" y="1714542"/>
              <a:chExt cx="1843191" cy="1681736"/>
            </a:xfrm>
            <a:grpFill/>
          </p:grpSpPr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2267057" y="1714542"/>
                <a:ext cx="1843191" cy="1681736"/>
              </a:xfrm>
              <a:custGeom>
                <a:avLst/>
                <a:gdLst>
                  <a:gd name="T0" fmla="*/ 5331 w 5377"/>
                  <a:gd name="T1" fmla="*/ 4906 h 4906"/>
                  <a:gd name="T2" fmla="*/ 5331 w 5377"/>
                  <a:gd name="T3" fmla="*/ 4906 h 4906"/>
                  <a:gd name="T4" fmla="*/ 5323 w 5377"/>
                  <a:gd name="T5" fmla="*/ 4904 h 4906"/>
                  <a:gd name="T6" fmla="*/ 5315 w 5377"/>
                  <a:gd name="T7" fmla="*/ 4902 h 4906"/>
                  <a:gd name="T8" fmla="*/ 5307 w 5377"/>
                  <a:gd name="T9" fmla="*/ 4898 h 4906"/>
                  <a:gd name="T10" fmla="*/ 5299 w 5377"/>
                  <a:gd name="T11" fmla="*/ 4892 h 4906"/>
                  <a:gd name="T12" fmla="*/ 5293 w 5377"/>
                  <a:gd name="T13" fmla="*/ 4886 h 4906"/>
                  <a:gd name="T14" fmla="*/ 5289 w 5377"/>
                  <a:gd name="T15" fmla="*/ 4878 h 4906"/>
                  <a:gd name="T16" fmla="*/ 5287 w 5377"/>
                  <a:gd name="T17" fmla="*/ 4870 h 4906"/>
                  <a:gd name="T18" fmla="*/ 5287 w 5377"/>
                  <a:gd name="T19" fmla="*/ 4860 h 4906"/>
                  <a:gd name="T20" fmla="*/ 5287 w 5377"/>
                  <a:gd name="T21" fmla="*/ 90 h 4906"/>
                  <a:gd name="T22" fmla="*/ 92 w 5377"/>
                  <a:gd name="T23" fmla="*/ 90 h 4906"/>
                  <a:gd name="T24" fmla="*/ 92 w 5377"/>
                  <a:gd name="T25" fmla="*/ 4860 h 4906"/>
                  <a:gd name="T26" fmla="*/ 92 w 5377"/>
                  <a:gd name="T27" fmla="*/ 4860 h 4906"/>
                  <a:gd name="T28" fmla="*/ 90 w 5377"/>
                  <a:gd name="T29" fmla="*/ 4870 h 4906"/>
                  <a:gd name="T30" fmla="*/ 88 w 5377"/>
                  <a:gd name="T31" fmla="*/ 4878 h 4906"/>
                  <a:gd name="T32" fmla="*/ 84 w 5377"/>
                  <a:gd name="T33" fmla="*/ 4886 h 4906"/>
                  <a:gd name="T34" fmla="*/ 78 w 5377"/>
                  <a:gd name="T35" fmla="*/ 4892 h 4906"/>
                  <a:gd name="T36" fmla="*/ 72 w 5377"/>
                  <a:gd name="T37" fmla="*/ 4898 h 4906"/>
                  <a:gd name="T38" fmla="*/ 64 w 5377"/>
                  <a:gd name="T39" fmla="*/ 4902 h 4906"/>
                  <a:gd name="T40" fmla="*/ 56 w 5377"/>
                  <a:gd name="T41" fmla="*/ 4904 h 4906"/>
                  <a:gd name="T42" fmla="*/ 46 w 5377"/>
                  <a:gd name="T43" fmla="*/ 4906 h 4906"/>
                  <a:gd name="T44" fmla="*/ 46 w 5377"/>
                  <a:gd name="T45" fmla="*/ 4906 h 4906"/>
                  <a:gd name="T46" fmla="*/ 36 w 5377"/>
                  <a:gd name="T47" fmla="*/ 4904 h 4906"/>
                  <a:gd name="T48" fmla="*/ 28 w 5377"/>
                  <a:gd name="T49" fmla="*/ 4902 h 4906"/>
                  <a:gd name="T50" fmla="*/ 20 w 5377"/>
                  <a:gd name="T51" fmla="*/ 4898 h 4906"/>
                  <a:gd name="T52" fmla="*/ 14 w 5377"/>
                  <a:gd name="T53" fmla="*/ 4892 h 4906"/>
                  <a:gd name="T54" fmla="*/ 8 w 5377"/>
                  <a:gd name="T55" fmla="*/ 4886 h 4906"/>
                  <a:gd name="T56" fmla="*/ 4 w 5377"/>
                  <a:gd name="T57" fmla="*/ 4878 h 4906"/>
                  <a:gd name="T58" fmla="*/ 2 w 5377"/>
                  <a:gd name="T59" fmla="*/ 4870 h 4906"/>
                  <a:gd name="T60" fmla="*/ 0 w 5377"/>
                  <a:gd name="T61" fmla="*/ 4860 h 4906"/>
                  <a:gd name="T62" fmla="*/ 0 w 5377"/>
                  <a:gd name="T63" fmla="*/ 44 h 4906"/>
                  <a:gd name="T64" fmla="*/ 0 w 5377"/>
                  <a:gd name="T65" fmla="*/ 44 h 4906"/>
                  <a:gd name="T66" fmla="*/ 2 w 5377"/>
                  <a:gd name="T67" fmla="*/ 36 h 4906"/>
                  <a:gd name="T68" fmla="*/ 4 w 5377"/>
                  <a:gd name="T69" fmla="*/ 26 h 4906"/>
                  <a:gd name="T70" fmla="*/ 8 w 5377"/>
                  <a:gd name="T71" fmla="*/ 20 h 4906"/>
                  <a:gd name="T72" fmla="*/ 14 w 5377"/>
                  <a:gd name="T73" fmla="*/ 12 h 4906"/>
                  <a:gd name="T74" fmla="*/ 20 w 5377"/>
                  <a:gd name="T75" fmla="*/ 6 h 4906"/>
                  <a:gd name="T76" fmla="*/ 28 w 5377"/>
                  <a:gd name="T77" fmla="*/ 2 h 4906"/>
                  <a:gd name="T78" fmla="*/ 36 w 5377"/>
                  <a:gd name="T79" fmla="*/ 0 h 4906"/>
                  <a:gd name="T80" fmla="*/ 46 w 5377"/>
                  <a:gd name="T81" fmla="*/ 0 h 4906"/>
                  <a:gd name="T82" fmla="*/ 5331 w 5377"/>
                  <a:gd name="T83" fmla="*/ 0 h 4906"/>
                  <a:gd name="T84" fmla="*/ 5331 w 5377"/>
                  <a:gd name="T85" fmla="*/ 0 h 4906"/>
                  <a:gd name="T86" fmla="*/ 5341 w 5377"/>
                  <a:gd name="T87" fmla="*/ 0 h 4906"/>
                  <a:gd name="T88" fmla="*/ 5349 w 5377"/>
                  <a:gd name="T89" fmla="*/ 2 h 4906"/>
                  <a:gd name="T90" fmla="*/ 5357 w 5377"/>
                  <a:gd name="T91" fmla="*/ 6 h 4906"/>
                  <a:gd name="T92" fmla="*/ 5365 w 5377"/>
                  <a:gd name="T93" fmla="*/ 12 h 4906"/>
                  <a:gd name="T94" fmla="*/ 5369 w 5377"/>
                  <a:gd name="T95" fmla="*/ 20 h 4906"/>
                  <a:gd name="T96" fmla="*/ 5373 w 5377"/>
                  <a:gd name="T97" fmla="*/ 26 h 4906"/>
                  <a:gd name="T98" fmla="*/ 5377 w 5377"/>
                  <a:gd name="T99" fmla="*/ 36 h 4906"/>
                  <a:gd name="T100" fmla="*/ 5377 w 5377"/>
                  <a:gd name="T101" fmla="*/ 44 h 4906"/>
                  <a:gd name="T102" fmla="*/ 5377 w 5377"/>
                  <a:gd name="T103" fmla="*/ 4860 h 4906"/>
                  <a:gd name="T104" fmla="*/ 5377 w 5377"/>
                  <a:gd name="T105" fmla="*/ 4860 h 4906"/>
                  <a:gd name="T106" fmla="*/ 5377 w 5377"/>
                  <a:gd name="T107" fmla="*/ 4870 h 4906"/>
                  <a:gd name="T108" fmla="*/ 5373 w 5377"/>
                  <a:gd name="T109" fmla="*/ 4878 h 4906"/>
                  <a:gd name="T110" fmla="*/ 5369 w 5377"/>
                  <a:gd name="T111" fmla="*/ 4886 h 4906"/>
                  <a:gd name="T112" fmla="*/ 5365 w 5377"/>
                  <a:gd name="T113" fmla="*/ 4892 h 4906"/>
                  <a:gd name="T114" fmla="*/ 5357 w 5377"/>
                  <a:gd name="T115" fmla="*/ 4898 h 4906"/>
                  <a:gd name="T116" fmla="*/ 5349 w 5377"/>
                  <a:gd name="T117" fmla="*/ 4902 h 4906"/>
                  <a:gd name="T118" fmla="*/ 5341 w 5377"/>
                  <a:gd name="T119" fmla="*/ 4904 h 4906"/>
                  <a:gd name="T120" fmla="*/ 5331 w 5377"/>
                  <a:gd name="T121" fmla="*/ 4906 h 4906"/>
                  <a:gd name="T122" fmla="*/ 5331 w 5377"/>
                  <a:gd name="T123" fmla="*/ 4906 h 4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377" h="4906">
                    <a:moveTo>
                      <a:pt x="5331" y="4906"/>
                    </a:moveTo>
                    <a:lnTo>
                      <a:pt x="5331" y="4906"/>
                    </a:lnTo>
                    <a:lnTo>
                      <a:pt x="5323" y="4904"/>
                    </a:lnTo>
                    <a:lnTo>
                      <a:pt x="5315" y="4902"/>
                    </a:lnTo>
                    <a:lnTo>
                      <a:pt x="5307" y="4898"/>
                    </a:lnTo>
                    <a:lnTo>
                      <a:pt x="5299" y="4892"/>
                    </a:lnTo>
                    <a:lnTo>
                      <a:pt x="5293" y="4886"/>
                    </a:lnTo>
                    <a:lnTo>
                      <a:pt x="5289" y="4878"/>
                    </a:lnTo>
                    <a:lnTo>
                      <a:pt x="5287" y="4870"/>
                    </a:lnTo>
                    <a:lnTo>
                      <a:pt x="5287" y="4860"/>
                    </a:lnTo>
                    <a:lnTo>
                      <a:pt x="5287" y="90"/>
                    </a:lnTo>
                    <a:lnTo>
                      <a:pt x="92" y="90"/>
                    </a:lnTo>
                    <a:lnTo>
                      <a:pt x="92" y="4860"/>
                    </a:lnTo>
                    <a:lnTo>
                      <a:pt x="92" y="4860"/>
                    </a:lnTo>
                    <a:lnTo>
                      <a:pt x="90" y="4870"/>
                    </a:lnTo>
                    <a:lnTo>
                      <a:pt x="88" y="4878"/>
                    </a:lnTo>
                    <a:lnTo>
                      <a:pt x="84" y="4886"/>
                    </a:lnTo>
                    <a:lnTo>
                      <a:pt x="78" y="4892"/>
                    </a:lnTo>
                    <a:lnTo>
                      <a:pt x="72" y="4898"/>
                    </a:lnTo>
                    <a:lnTo>
                      <a:pt x="64" y="4902"/>
                    </a:lnTo>
                    <a:lnTo>
                      <a:pt x="56" y="4904"/>
                    </a:lnTo>
                    <a:lnTo>
                      <a:pt x="46" y="4906"/>
                    </a:lnTo>
                    <a:lnTo>
                      <a:pt x="46" y="4906"/>
                    </a:lnTo>
                    <a:lnTo>
                      <a:pt x="36" y="4904"/>
                    </a:lnTo>
                    <a:lnTo>
                      <a:pt x="28" y="4902"/>
                    </a:lnTo>
                    <a:lnTo>
                      <a:pt x="20" y="4898"/>
                    </a:lnTo>
                    <a:lnTo>
                      <a:pt x="14" y="4892"/>
                    </a:lnTo>
                    <a:lnTo>
                      <a:pt x="8" y="4886"/>
                    </a:lnTo>
                    <a:lnTo>
                      <a:pt x="4" y="4878"/>
                    </a:lnTo>
                    <a:lnTo>
                      <a:pt x="2" y="4870"/>
                    </a:lnTo>
                    <a:lnTo>
                      <a:pt x="0" y="486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2" y="36"/>
                    </a:lnTo>
                    <a:lnTo>
                      <a:pt x="4" y="26"/>
                    </a:lnTo>
                    <a:lnTo>
                      <a:pt x="8" y="20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5331" y="0"/>
                    </a:lnTo>
                    <a:lnTo>
                      <a:pt x="5331" y="0"/>
                    </a:lnTo>
                    <a:lnTo>
                      <a:pt x="5341" y="0"/>
                    </a:lnTo>
                    <a:lnTo>
                      <a:pt x="5349" y="2"/>
                    </a:lnTo>
                    <a:lnTo>
                      <a:pt x="5357" y="6"/>
                    </a:lnTo>
                    <a:lnTo>
                      <a:pt x="5365" y="12"/>
                    </a:lnTo>
                    <a:lnTo>
                      <a:pt x="5369" y="20"/>
                    </a:lnTo>
                    <a:lnTo>
                      <a:pt x="5373" y="26"/>
                    </a:lnTo>
                    <a:lnTo>
                      <a:pt x="5377" y="36"/>
                    </a:lnTo>
                    <a:lnTo>
                      <a:pt x="5377" y="44"/>
                    </a:lnTo>
                    <a:lnTo>
                      <a:pt x="5377" y="4860"/>
                    </a:lnTo>
                    <a:lnTo>
                      <a:pt x="5377" y="4860"/>
                    </a:lnTo>
                    <a:lnTo>
                      <a:pt x="5377" y="4870"/>
                    </a:lnTo>
                    <a:lnTo>
                      <a:pt x="5373" y="4878"/>
                    </a:lnTo>
                    <a:lnTo>
                      <a:pt x="5369" y="4886"/>
                    </a:lnTo>
                    <a:lnTo>
                      <a:pt x="5365" y="4892"/>
                    </a:lnTo>
                    <a:lnTo>
                      <a:pt x="5357" y="4898"/>
                    </a:lnTo>
                    <a:lnTo>
                      <a:pt x="5349" y="4902"/>
                    </a:lnTo>
                    <a:lnTo>
                      <a:pt x="5341" y="4904"/>
                    </a:lnTo>
                    <a:lnTo>
                      <a:pt x="5331" y="4906"/>
                    </a:lnTo>
                    <a:lnTo>
                      <a:pt x="5331" y="49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8191" tIns="39096" rIns="78191" bIns="390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2428169" y="1874968"/>
                <a:ext cx="1520967" cy="1521309"/>
              </a:xfrm>
              <a:custGeom>
                <a:avLst/>
                <a:gdLst>
                  <a:gd name="T0" fmla="*/ 4393 w 4437"/>
                  <a:gd name="T1" fmla="*/ 4438 h 4438"/>
                  <a:gd name="T2" fmla="*/ 46 w 4437"/>
                  <a:gd name="T3" fmla="*/ 4438 h 4438"/>
                  <a:gd name="T4" fmla="*/ 46 w 4437"/>
                  <a:gd name="T5" fmla="*/ 4438 h 4438"/>
                  <a:gd name="T6" fmla="*/ 36 w 4437"/>
                  <a:gd name="T7" fmla="*/ 4436 h 4438"/>
                  <a:gd name="T8" fmla="*/ 28 w 4437"/>
                  <a:gd name="T9" fmla="*/ 4434 h 4438"/>
                  <a:gd name="T10" fmla="*/ 20 w 4437"/>
                  <a:gd name="T11" fmla="*/ 4430 h 4438"/>
                  <a:gd name="T12" fmla="*/ 14 w 4437"/>
                  <a:gd name="T13" fmla="*/ 4424 h 4438"/>
                  <a:gd name="T14" fmla="*/ 8 w 4437"/>
                  <a:gd name="T15" fmla="*/ 4418 h 4438"/>
                  <a:gd name="T16" fmla="*/ 4 w 4437"/>
                  <a:gd name="T17" fmla="*/ 4410 h 4438"/>
                  <a:gd name="T18" fmla="*/ 0 w 4437"/>
                  <a:gd name="T19" fmla="*/ 4402 h 4438"/>
                  <a:gd name="T20" fmla="*/ 0 w 4437"/>
                  <a:gd name="T21" fmla="*/ 4392 h 4438"/>
                  <a:gd name="T22" fmla="*/ 0 w 4437"/>
                  <a:gd name="T23" fmla="*/ 46 h 4438"/>
                  <a:gd name="T24" fmla="*/ 0 w 4437"/>
                  <a:gd name="T25" fmla="*/ 46 h 4438"/>
                  <a:gd name="T26" fmla="*/ 0 w 4437"/>
                  <a:gd name="T27" fmla="*/ 36 h 4438"/>
                  <a:gd name="T28" fmla="*/ 4 w 4437"/>
                  <a:gd name="T29" fmla="*/ 28 h 4438"/>
                  <a:gd name="T30" fmla="*/ 8 w 4437"/>
                  <a:gd name="T31" fmla="*/ 20 h 4438"/>
                  <a:gd name="T32" fmla="*/ 14 w 4437"/>
                  <a:gd name="T33" fmla="*/ 14 h 4438"/>
                  <a:gd name="T34" fmla="*/ 20 w 4437"/>
                  <a:gd name="T35" fmla="*/ 8 h 4438"/>
                  <a:gd name="T36" fmla="*/ 28 w 4437"/>
                  <a:gd name="T37" fmla="*/ 4 h 4438"/>
                  <a:gd name="T38" fmla="*/ 36 w 4437"/>
                  <a:gd name="T39" fmla="*/ 2 h 4438"/>
                  <a:gd name="T40" fmla="*/ 46 w 4437"/>
                  <a:gd name="T41" fmla="*/ 0 h 4438"/>
                  <a:gd name="T42" fmla="*/ 46 w 4437"/>
                  <a:gd name="T43" fmla="*/ 0 h 4438"/>
                  <a:gd name="T44" fmla="*/ 54 w 4437"/>
                  <a:gd name="T45" fmla="*/ 2 h 4438"/>
                  <a:gd name="T46" fmla="*/ 64 w 4437"/>
                  <a:gd name="T47" fmla="*/ 4 h 4438"/>
                  <a:gd name="T48" fmla="*/ 72 w 4437"/>
                  <a:gd name="T49" fmla="*/ 8 h 4438"/>
                  <a:gd name="T50" fmla="*/ 78 w 4437"/>
                  <a:gd name="T51" fmla="*/ 14 h 4438"/>
                  <a:gd name="T52" fmla="*/ 84 w 4437"/>
                  <a:gd name="T53" fmla="*/ 20 h 4438"/>
                  <a:gd name="T54" fmla="*/ 88 w 4437"/>
                  <a:gd name="T55" fmla="*/ 28 h 4438"/>
                  <a:gd name="T56" fmla="*/ 90 w 4437"/>
                  <a:gd name="T57" fmla="*/ 36 h 4438"/>
                  <a:gd name="T58" fmla="*/ 92 w 4437"/>
                  <a:gd name="T59" fmla="*/ 46 h 4438"/>
                  <a:gd name="T60" fmla="*/ 92 w 4437"/>
                  <a:gd name="T61" fmla="*/ 4346 h 4438"/>
                  <a:gd name="T62" fmla="*/ 4347 w 4437"/>
                  <a:gd name="T63" fmla="*/ 4346 h 4438"/>
                  <a:gd name="T64" fmla="*/ 4347 w 4437"/>
                  <a:gd name="T65" fmla="*/ 46 h 4438"/>
                  <a:gd name="T66" fmla="*/ 4347 w 4437"/>
                  <a:gd name="T67" fmla="*/ 46 h 4438"/>
                  <a:gd name="T68" fmla="*/ 4347 w 4437"/>
                  <a:gd name="T69" fmla="*/ 36 h 4438"/>
                  <a:gd name="T70" fmla="*/ 4351 w 4437"/>
                  <a:gd name="T71" fmla="*/ 28 h 4438"/>
                  <a:gd name="T72" fmla="*/ 4355 w 4437"/>
                  <a:gd name="T73" fmla="*/ 20 h 4438"/>
                  <a:gd name="T74" fmla="*/ 4361 w 4437"/>
                  <a:gd name="T75" fmla="*/ 14 h 4438"/>
                  <a:gd name="T76" fmla="*/ 4367 w 4437"/>
                  <a:gd name="T77" fmla="*/ 8 h 4438"/>
                  <a:gd name="T78" fmla="*/ 4375 w 4437"/>
                  <a:gd name="T79" fmla="*/ 4 h 4438"/>
                  <a:gd name="T80" fmla="*/ 4383 w 4437"/>
                  <a:gd name="T81" fmla="*/ 2 h 4438"/>
                  <a:gd name="T82" fmla="*/ 4393 w 4437"/>
                  <a:gd name="T83" fmla="*/ 0 h 4438"/>
                  <a:gd name="T84" fmla="*/ 4393 w 4437"/>
                  <a:gd name="T85" fmla="*/ 0 h 4438"/>
                  <a:gd name="T86" fmla="*/ 4401 w 4437"/>
                  <a:gd name="T87" fmla="*/ 2 h 4438"/>
                  <a:gd name="T88" fmla="*/ 4409 w 4437"/>
                  <a:gd name="T89" fmla="*/ 4 h 4438"/>
                  <a:gd name="T90" fmla="*/ 4417 w 4437"/>
                  <a:gd name="T91" fmla="*/ 8 h 4438"/>
                  <a:gd name="T92" fmla="*/ 4425 w 4437"/>
                  <a:gd name="T93" fmla="*/ 14 h 4438"/>
                  <a:gd name="T94" fmla="*/ 4431 w 4437"/>
                  <a:gd name="T95" fmla="*/ 20 h 4438"/>
                  <a:gd name="T96" fmla="*/ 4435 w 4437"/>
                  <a:gd name="T97" fmla="*/ 28 h 4438"/>
                  <a:gd name="T98" fmla="*/ 4437 w 4437"/>
                  <a:gd name="T99" fmla="*/ 36 h 4438"/>
                  <a:gd name="T100" fmla="*/ 4437 w 4437"/>
                  <a:gd name="T101" fmla="*/ 46 h 4438"/>
                  <a:gd name="T102" fmla="*/ 4437 w 4437"/>
                  <a:gd name="T103" fmla="*/ 4392 h 4438"/>
                  <a:gd name="T104" fmla="*/ 4437 w 4437"/>
                  <a:gd name="T105" fmla="*/ 4392 h 4438"/>
                  <a:gd name="T106" fmla="*/ 4437 w 4437"/>
                  <a:gd name="T107" fmla="*/ 4402 h 4438"/>
                  <a:gd name="T108" fmla="*/ 4435 w 4437"/>
                  <a:gd name="T109" fmla="*/ 4410 h 4438"/>
                  <a:gd name="T110" fmla="*/ 4431 w 4437"/>
                  <a:gd name="T111" fmla="*/ 4418 h 4438"/>
                  <a:gd name="T112" fmla="*/ 4425 w 4437"/>
                  <a:gd name="T113" fmla="*/ 4424 h 4438"/>
                  <a:gd name="T114" fmla="*/ 4417 w 4437"/>
                  <a:gd name="T115" fmla="*/ 4430 h 4438"/>
                  <a:gd name="T116" fmla="*/ 4409 w 4437"/>
                  <a:gd name="T117" fmla="*/ 4434 h 4438"/>
                  <a:gd name="T118" fmla="*/ 4401 w 4437"/>
                  <a:gd name="T119" fmla="*/ 4436 h 4438"/>
                  <a:gd name="T120" fmla="*/ 4393 w 4437"/>
                  <a:gd name="T121" fmla="*/ 4438 h 4438"/>
                  <a:gd name="T122" fmla="*/ 4393 w 4437"/>
                  <a:gd name="T123" fmla="*/ 4438 h 4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437" h="4438">
                    <a:moveTo>
                      <a:pt x="4393" y="4438"/>
                    </a:moveTo>
                    <a:lnTo>
                      <a:pt x="46" y="4438"/>
                    </a:lnTo>
                    <a:lnTo>
                      <a:pt x="46" y="4438"/>
                    </a:lnTo>
                    <a:lnTo>
                      <a:pt x="36" y="4436"/>
                    </a:lnTo>
                    <a:lnTo>
                      <a:pt x="28" y="4434"/>
                    </a:lnTo>
                    <a:lnTo>
                      <a:pt x="20" y="4430"/>
                    </a:lnTo>
                    <a:lnTo>
                      <a:pt x="14" y="4424"/>
                    </a:lnTo>
                    <a:lnTo>
                      <a:pt x="8" y="4418"/>
                    </a:lnTo>
                    <a:lnTo>
                      <a:pt x="4" y="4410"/>
                    </a:lnTo>
                    <a:lnTo>
                      <a:pt x="0" y="4402"/>
                    </a:lnTo>
                    <a:lnTo>
                      <a:pt x="0" y="4392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36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4" y="14"/>
                    </a:lnTo>
                    <a:lnTo>
                      <a:pt x="20" y="8"/>
                    </a:lnTo>
                    <a:lnTo>
                      <a:pt x="28" y="4"/>
                    </a:lnTo>
                    <a:lnTo>
                      <a:pt x="36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2"/>
                    </a:lnTo>
                    <a:lnTo>
                      <a:pt x="64" y="4"/>
                    </a:lnTo>
                    <a:lnTo>
                      <a:pt x="72" y="8"/>
                    </a:lnTo>
                    <a:lnTo>
                      <a:pt x="78" y="14"/>
                    </a:lnTo>
                    <a:lnTo>
                      <a:pt x="84" y="20"/>
                    </a:lnTo>
                    <a:lnTo>
                      <a:pt x="88" y="28"/>
                    </a:lnTo>
                    <a:lnTo>
                      <a:pt x="90" y="36"/>
                    </a:lnTo>
                    <a:lnTo>
                      <a:pt x="92" y="46"/>
                    </a:lnTo>
                    <a:lnTo>
                      <a:pt x="92" y="4346"/>
                    </a:lnTo>
                    <a:lnTo>
                      <a:pt x="4347" y="4346"/>
                    </a:lnTo>
                    <a:lnTo>
                      <a:pt x="4347" y="46"/>
                    </a:lnTo>
                    <a:lnTo>
                      <a:pt x="4347" y="46"/>
                    </a:lnTo>
                    <a:lnTo>
                      <a:pt x="4347" y="36"/>
                    </a:lnTo>
                    <a:lnTo>
                      <a:pt x="4351" y="28"/>
                    </a:lnTo>
                    <a:lnTo>
                      <a:pt x="4355" y="20"/>
                    </a:lnTo>
                    <a:lnTo>
                      <a:pt x="4361" y="14"/>
                    </a:lnTo>
                    <a:lnTo>
                      <a:pt x="4367" y="8"/>
                    </a:lnTo>
                    <a:lnTo>
                      <a:pt x="4375" y="4"/>
                    </a:lnTo>
                    <a:lnTo>
                      <a:pt x="4383" y="2"/>
                    </a:lnTo>
                    <a:lnTo>
                      <a:pt x="4393" y="0"/>
                    </a:lnTo>
                    <a:lnTo>
                      <a:pt x="4393" y="0"/>
                    </a:lnTo>
                    <a:lnTo>
                      <a:pt x="4401" y="2"/>
                    </a:lnTo>
                    <a:lnTo>
                      <a:pt x="4409" y="4"/>
                    </a:lnTo>
                    <a:lnTo>
                      <a:pt x="4417" y="8"/>
                    </a:lnTo>
                    <a:lnTo>
                      <a:pt x="4425" y="14"/>
                    </a:lnTo>
                    <a:lnTo>
                      <a:pt x="4431" y="20"/>
                    </a:lnTo>
                    <a:lnTo>
                      <a:pt x="4435" y="28"/>
                    </a:lnTo>
                    <a:lnTo>
                      <a:pt x="4437" y="36"/>
                    </a:lnTo>
                    <a:lnTo>
                      <a:pt x="4437" y="46"/>
                    </a:lnTo>
                    <a:lnTo>
                      <a:pt x="4437" y="4392"/>
                    </a:lnTo>
                    <a:lnTo>
                      <a:pt x="4437" y="4392"/>
                    </a:lnTo>
                    <a:lnTo>
                      <a:pt x="4437" y="4402"/>
                    </a:lnTo>
                    <a:lnTo>
                      <a:pt x="4435" y="4410"/>
                    </a:lnTo>
                    <a:lnTo>
                      <a:pt x="4431" y="4418"/>
                    </a:lnTo>
                    <a:lnTo>
                      <a:pt x="4425" y="4424"/>
                    </a:lnTo>
                    <a:lnTo>
                      <a:pt x="4417" y="4430"/>
                    </a:lnTo>
                    <a:lnTo>
                      <a:pt x="4409" y="4434"/>
                    </a:lnTo>
                    <a:lnTo>
                      <a:pt x="4401" y="4436"/>
                    </a:lnTo>
                    <a:lnTo>
                      <a:pt x="4393" y="4438"/>
                    </a:lnTo>
                    <a:lnTo>
                      <a:pt x="4393" y="44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8191" tIns="39096" rIns="78191" bIns="3909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4006724" y="3215969"/>
              <a:ext cx="176195" cy="213902"/>
            </a:xfrm>
            <a:custGeom>
              <a:avLst/>
              <a:gdLst>
                <a:gd name="T0" fmla="*/ 514 w 514"/>
                <a:gd name="T1" fmla="*/ 0 h 624"/>
                <a:gd name="T2" fmla="*/ 256 w 514"/>
                <a:gd name="T3" fmla="*/ 624 h 624"/>
                <a:gd name="T4" fmla="*/ 0 w 514"/>
                <a:gd name="T5" fmla="*/ 0 h 624"/>
                <a:gd name="T6" fmla="*/ 514 w 514"/>
                <a:gd name="T7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4" h="624">
                  <a:moveTo>
                    <a:pt x="514" y="0"/>
                  </a:moveTo>
                  <a:lnTo>
                    <a:pt x="256" y="624"/>
                  </a:lnTo>
                  <a:lnTo>
                    <a:pt x="0" y="0"/>
                  </a:lnTo>
                  <a:lnTo>
                    <a:pt x="5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7466" y="3241147"/>
            <a:ext cx="1308859" cy="629319"/>
          </a:xfrm>
          <a:prstGeom prst="rect">
            <a:avLst/>
          </a:prstGeom>
          <a:noFill/>
        </p:spPr>
        <p:txBody>
          <a:bodyPr wrap="square" lIns="0" tIns="0" rIns="78191" bIns="0" rtlCol="0">
            <a:noAutofit/>
          </a:bodyPr>
          <a:lstStyle/>
          <a:p>
            <a:pPr defTabSz="682749" eaLnBrk="0" hangingPunct="0">
              <a:spcAft>
                <a:spcPts val="171"/>
              </a:spcAft>
              <a:defRPr/>
            </a:pPr>
            <a:r>
              <a:rPr lang="en-GB" sz="1200" b="1" kern="0" dirty="0" smtClean="0">
                <a:solidFill>
                  <a:srgbClr val="000000"/>
                </a:solidFill>
                <a:latin typeface="Arial"/>
                <a:cs typeface="Arial" charset="0"/>
              </a:rPr>
              <a:t>Social Behaviour Change Communication</a:t>
            </a:r>
            <a:endParaRPr lang="en-GB" sz="1200" b="1" kern="0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198" y="429584"/>
            <a:ext cx="11022878" cy="100109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Step 2: Support CRPs/FNHW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nodals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for conducting SBCC activities for SHGs</a:t>
            </a:r>
            <a:endParaRPr lang="en-IN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887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22E5A-0D69-45F0-8F0D-492D47CA73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0323" y="2718139"/>
            <a:ext cx="1670753" cy="1708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>
            <a:spAutoFit/>
          </a:bodyPr>
          <a:lstStyle/>
          <a:p>
            <a:pPr defTabSz="781835">
              <a:defRPr/>
            </a:pPr>
            <a:r>
              <a:rPr lang="en-GB" b="1" kern="0" dirty="0" smtClean="0">
                <a:solidFill>
                  <a:srgbClr val="000000"/>
                </a:solidFill>
              </a:rPr>
              <a:t>Facilitator Guide for CRPs- </a:t>
            </a:r>
            <a:r>
              <a:rPr lang="en-GB" kern="0" dirty="0">
                <a:solidFill>
                  <a:srgbClr val="000000"/>
                </a:solidFill>
              </a:rPr>
              <a:t>to facilitate trainers in rolling out sessions on FNHW</a:t>
            </a:r>
            <a:r>
              <a:rPr lang="en-GB" b="1" kern="0" dirty="0" smtClean="0">
                <a:solidFill>
                  <a:srgbClr val="000000"/>
                </a:solidFill>
              </a:rPr>
              <a:t> </a:t>
            </a:r>
            <a:endParaRPr lang="en-GB" b="1" kern="0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10877" y="2718139"/>
            <a:ext cx="1584926" cy="1708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>
            <a:spAutoFit/>
          </a:bodyPr>
          <a:lstStyle/>
          <a:p>
            <a:pPr defTabSz="781835">
              <a:defRPr/>
            </a:pPr>
            <a:r>
              <a:rPr lang="en-GB" b="1" kern="0" dirty="0" smtClean="0">
                <a:solidFill>
                  <a:srgbClr val="000000"/>
                </a:solidFill>
              </a:rPr>
              <a:t>Flipbooks for SHG members- </a:t>
            </a:r>
            <a:r>
              <a:rPr lang="en-GB" kern="0" dirty="0">
                <a:solidFill>
                  <a:srgbClr val="000000"/>
                </a:solidFill>
              </a:rPr>
              <a:t>to be used during SHG monthly meetings</a:t>
            </a:r>
            <a:r>
              <a:rPr lang="en-GB" b="1" kern="0" dirty="0" smtClean="0">
                <a:solidFill>
                  <a:srgbClr val="000000"/>
                </a:solidFill>
              </a:rPr>
              <a:t>  </a:t>
            </a:r>
            <a:endParaRPr lang="en-GB" b="1" kern="0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10600" y="2682622"/>
            <a:ext cx="3221182" cy="30931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>
            <a:spAutoFit/>
          </a:bodyPr>
          <a:lstStyle/>
          <a:p>
            <a:pPr defTabSz="781835">
              <a:defRPr/>
            </a:pPr>
            <a:r>
              <a:rPr lang="en-GB" b="1" kern="0" dirty="0" smtClean="0">
                <a:solidFill>
                  <a:srgbClr val="000000"/>
                </a:solidFill>
              </a:rPr>
              <a:t>IEC Material</a:t>
            </a:r>
          </a:p>
          <a:p>
            <a:pPr marL="285750" indent="-285750" defTabSz="781835">
              <a:buFont typeface="Arial" panose="020B0604020202020204" pitchFamily="34" charset="0"/>
              <a:buChar char="•"/>
              <a:defRPr/>
            </a:pPr>
            <a:r>
              <a:rPr lang="en-GB" b="1" kern="0" dirty="0">
                <a:solidFill>
                  <a:srgbClr val="000000"/>
                </a:solidFill>
              </a:rPr>
              <a:t>Posters – </a:t>
            </a:r>
            <a:r>
              <a:rPr lang="en-GB" kern="0" dirty="0">
                <a:solidFill>
                  <a:srgbClr val="000000"/>
                </a:solidFill>
              </a:rPr>
              <a:t>for display during community events and awareness generation</a:t>
            </a:r>
          </a:p>
          <a:p>
            <a:pPr marL="285750" indent="-285750" defTabSz="781835">
              <a:buFont typeface="Arial" panose="020B0604020202020204" pitchFamily="34" charset="0"/>
              <a:buChar char="•"/>
              <a:defRPr/>
            </a:pPr>
            <a:r>
              <a:rPr lang="en-GB" b="1" kern="0" dirty="0">
                <a:solidFill>
                  <a:srgbClr val="000000"/>
                </a:solidFill>
              </a:rPr>
              <a:t>Banners – </a:t>
            </a:r>
            <a:r>
              <a:rPr lang="en-GB" kern="0" dirty="0">
                <a:solidFill>
                  <a:srgbClr val="000000"/>
                </a:solidFill>
              </a:rPr>
              <a:t>for events like campaigns and rallies</a:t>
            </a:r>
          </a:p>
          <a:p>
            <a:pPr marL="285750" indent="-285750" defTabSz="781835">
              <a:buFont typeface="Arial" panose="020B0604020202020204" pitchFamily="34" charset="0"/>
              <a:buChar char="•"/>
              <a:defRPr/>
            </a:pPr>
            <a:r>
              <a:rPr lang="en-GB" b="1" kern="0" dirty="0">
                <a:solidFill>
                  <a:srgbClr val="000000"/>
                </a:solidFill>
              </a:rPr>
              <a:t>Stickers – </a:t>
            </a:r>
            <a:r>
              <a:rPr lang="en-GB" kern="0" dirty="0">
                <a:solidFill>
                  <a:srgbClr val="000000"/>
                </a:solidFill>
              </a:rPr>
              <a:t>to serve as reminders on key messages</a:t>
            </a:r>
          </a:p>
          <a:p>
            <a:pPr marL="285750" indent="-285750" defTabSz="781835">
              <a:buFont typeface="Arial" panose="020B0604020202020204" pitchFamily="34" charset="0"/>
              <a:buChar char="•"/>
              <a:defRPr/>
            </a:pPr>
            <a:r>
              <a:rPr lang="en-GB" b="1" kern="0" dirty="0">
                <a:solidFill>
                  <a:srgbClr val="000000"/>
                </a:solidFill>
              </a:rPr>
              <a:t>Counselling Cards – </a:t>
            </a:r>
            <a:r>
              <a:rPr lang="en-GB" kern="0" dirty="0">
                <a:solidFill>
                  <a:srgbClr val="000000"/>
                </a:solidFill>
              </a:rPr>
              <a:t>to be used during home visits and smaller interactions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67049" y="2700609"/>
            <a:ext cx="1904811" cy="33701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>
            <a:spAutoFit/>
          </a:bodyPr>
          <a:lstStyle/>
          <a:p>
            <a:pPr defTabSz="781835">
              <a:defRPr/>
            </a:pPr>
            <a:r>
              <a:rPr lang="en-GB" b="1" kern="0" dirty="0" smtClean="0">
                <a:solidFill>
                  <a:srgbClr val="000000"/>
                </a:solidFill>
              </a:rPr>
              <a:t>Standard Operating Procedure Booklet- </a:t>
            </a:r>
            <a:r>
              <a:rPr lang="en-GB" kern="0" dirty="0" smtClean="0">
                <a:solidFill>
                  <a:srgbClr val="000000"/>
                </a:solidFill>
              </a:rPr>
              <a:t>to provide detailed guidance on various programmatic components (home visits, peer counselling, community events etc.) along with formats and templates</a:t>
            </a:r>
            <a:endParaRPr lang="en-GB" kern="0" dirty="0">
              <a:solidFill>
                <a:srgbClr val="000000"/>
              </a:solidFill>
            </a:endParaRPr>
          </a:p>
        </p:txBody>
      </p:sp>
      <p:sp>
        <p:nvSpPr>
          <p:cNvPr id="2" name="Plus 1"/>
          <p:cNvSpPr/>
          <p:nvPr/>
        </p:nvSpPr>
        <p:spPr>
          <a:xfrm>
            <a:off x="2489055" y="3520897"/>
            <a:ext cx="637309" cy="588212"/>
          </a:xfrm>
          <a:prstGeom prst="mathPlu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Plus 13"/>
          <p:cNvSpPr/>
          <p:nvPr/>
        </p:nvSpPr>
        <p:spPr>
          <a:xfrm>
            <a:off x="7789623" y="3558467"/>
            <a:ext cx="637309" cy="588212"/>
          </a:xfrm>
          <a:prstGeom prst="mathPlu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Plus 14"/>
          <p:cNvSpPr/>
          <p:nvPr/>
        </p:nvSpPr>
        <p:spPr>
          <a:xfrm>
            <a:off x="4984267" y="3558467"/>
            <a:ext cx="637309" cy="588212"/>
          </a:xfrm>
          <a:prstGeom prst="mathPlu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808904" y="890696"/>
            <a:ext cx="11022878" cy="100109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Material developed to facilitate SBCC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rollout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722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11" grpId="0" animBg="1"/>
      <p:bldP spid="2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8197" y="429585"/>
            <a:ext cx="10552891" cy="7263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Step 3. Coordinate with SRLM verticals and line departments</a:t>
            </a:r>
            <a:endParaRPr lang="en-IN" sz="32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330999"/>
              </p:ext>
            </p:extLst>
          </p:nvPr>
        </p:nvGraphicFramePr>
        <p:xfrm>
          <a:off x="5472545" y="2209186"/>
          <a:ext cx="6622474" cy="3695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5930">
                  <a:extLst>
                    <a:ext uri="{9D8B030D-6E8A-4147-A177-3AD203B41FA5}">
                      <a16:colId xmlns:a16="http://schemas.microsoft.com/office/drawing/2014/main" val="360424524"/>
                    </a:ext>
                  </a:extLst>
                </a:gridCol>
                <a:gridCol w="2266318">
                  <a:extLst>
                    <a:ext uri="{9D8B030D-6E8A-4147-A177-3AD203B41FA5}">
                      <a16:colId xmlns:a16="http://schemas.microsoft.com/office/drawing/2014/main" val="294640512"/>
                    </a:ext>
                  </a:extLst>
                </a:gridCol>
                <a:gridCol w="2471862">
                  <a:extLst>
                    <a:ext uri="{9D8B030D-6E8A-4147-A177-3AD203B41FA5}">
                      <a16:colId xmlns:a16="http://schemas.microsoft.com/office/drawing/2014/main" val="1195306024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3449429309"/>
                    </a:ext>
                  </a:extLst>
                </a:gridCol>
              </a:tblGrid>
              <a:tr h="29172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Level</a:t>
                      </a:r>
                      <a:endParaRPr lang="en-IN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Coordinator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Participants</a:t>
                      </a:r>
                      <a:endParaRPr lang="en-IN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Frequency</a:t>
                      </a:r>
                      <a:endParaRPr lang="en-IN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4689896"/>
                  </a:ext>
                </a:extLst>
              </a:tr>
              <a:tr h="630949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State</a:t>
                      </a:r>
                      <a:endParaRPr lang="en-IN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CEO/SMD/FNHW Core Committee</a:t>
                      </a:r>
                      <a:endParaRPr lang="en-IN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State-level representatives from line departments</a:t>
                      </a:r>
                      <a:endParaRPr lang="en-IN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Biannual</a:t>
                      </a:r>
                      <a:endParaRPr lang="en-IN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065462"/>
                  </a:ext>
                </a:extLst>
              </a:tr>
              <a:tr h="630949"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IN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CEO/SMD/FNHW Core Committee</a:t>
                      </a:r>
                      <a:endParaRPr lang="en-IN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SRLM vertical heads</a:t>
                      </a:r>
                      <a:endParaRPr lang="en-IN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Quarterly</a:t>
                      </a:r>
                      <a:endParaRPr lang="en-IN" sz="16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IN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9225547"/>
                  </a:ext>
                </a:extLst>
              </a:tr>
              <a:tr h="63094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District </a:t>
                      </a:r>
                      <a:endParaRPr lang="en-IN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District Program Manager (FNHW In-charge)</a:t>
                      </a:r>
                      <a:endParaRPr lang="en-IN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District-level representatives from line departments</a:t>
                      </a:r>
                      <a:endParaRPr lang="en-IN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Quarterly</a:t>
                      </a:r>
                      <a:endParaRPr lang="en-IN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3607515"/>
                  </a:ext>
                </a:extLst>
              </a:tr>
              <a:tr h="63094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Block</a:t>
                      </a:r>
                      <a:endParaRPr lang="en-IN" sz="16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Block Program Manager (FNHW In-charge)</a:t>
                      </a:r>
                      <a:endParaRPr lang="en-IN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Block-level representatives from line departments</a:t>
                      </a:r>
                      <a:endParaRPr lang="en-IN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Quarterly</a:t>
                      </a:r>
                      <a:endParaRPr lang="en-IN" sz="16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8478119"/>
                  </a:ext>
                </a:extLst>
              </a:tr>
              <a:tr h="29172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CLF </a:t>
                      </a:r>
                      <a:endParaRPr lang="en-IN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CLF </a:t>
                      </a:r>
                      <a:r>
                        <a:rPr lang="en-US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Leader /SAC/OB/EC</a:t>
                      </a:r>
                      <a:endParaRPr lang="en-IN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Supervisor and ANM, PRI members</a:t>
                      </a:r>
                      <a:endParaRPr lang="en-IN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Quarterly</a:t>
                      </a:r>
                      <a:endParaRPr lang="en-IN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3008768"/>
                  </a:ext>
                </a:extLst>
              </a:tr>
              <a:tr h="29172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VO</a:t>
                      </a:r>
                      <a:endParaRPr lang="en-IN" sz="16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SAC/CRP</a:t>
                      </a:r>
                      <a:endParaRPr lang="en-IN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ANMS, ASHA and AWW, PRI</a:t>
                      </a:r>
                      <a:endParaRPr lang="en-IN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Monthly</a:t>
                      </a:r>
                      <a:endParaRPr lang="en-IN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3931399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074161" y="1808197"/>
            <a:ext cx="3426579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IN" b="1" dirty="0"/>
              <a:t>Schedule of Convergence Meeting</a:t>
            </a:r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197" y="2503227"/>
            <a:ext cx="4274542" cy="338211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2000" b="1" dirty="0"/>
              <a:t>Objectives</a:t>
            </a:r>
            <a:endParaRPr lang="en-IN" sz="2000" dirty="0"/>
          </a:p>
          <a:p>
            <a:pPr lvl="0" algn="just"/>
            <a:r>
              <a:rPr lang="en-IN" sz="2000" dirty="0"/>
              <a:t>T</a:t>
            </a:r>
            <a:r>
              <a:rPr lang="en-IN" sz="2000" dirty="0" smtClean="0"/>
              <a:t>o </a:t>
            </a:r>
            <a:r>
              <a:rPr lang="en-IN" sz="2000" dirty="0"/>
              <a:t>identify areas of convergence and prominent issues therein</a:t>
            </a:r>
          </a:p>
          <a:p>
            <a:pPr lvl="0" algn="just"/>
            <a:r>
              <a:rPr lang="en-IN" sz="2000" dirty="0"/>
              <a:t>T</a:t>
            </a:r>
            <a:r>
              <a:rPr lang="en-IN" sz="2000" dirty="0" smtClean="0"/>
              <a:t>o </a:t>
            </a:r>
            <a:r>
              <a:rPr lang="en-IN" sz="2000" dirty="0"/>
              <a:t>prioritize issues and suggest mitigating measures</a:t>
            </a:r>
          </a:p>
          <a:p>
            <a:pPr lvl="0" algn="just"/>
            <a:r>
              <a:rPr lang="en-IN" sz="2000" dirty="0"/>
              <a:t>T</a:t>
            </a:r>
            <a:r>
              <a:rPr lang="en-IN" sz="2000" dirty="0" smtClean="0"/>
              <a:t>o </a:t>
            </a:r>
            <a:r>
              <a:rPr lang="en-IN" sz="2000" dirty="0"/>
              <a:t>identify relevant stakeholders and assign responsibility</a:t>
            </a:r>
          </a:p>
          <a:p>
            <a:pPr lvl="0" algn="just"/>
            <a:r>
              <a:rPr lang="en-IN" sz="2000" dirty="0"/>
              <a:t>T</a:t>
            </a:r>
            <a:r>
              <a:rPr lang="en-IN" sz="2000" dirty="0" smtClean="0"/>
              <a:t>o </a:t>
            </a:r>
            <a:r>
              <a:rPr lang="en-IN" sz="2000" dirty="0"/>
              <a:t>decide on a timeframe for resolution and escalate issues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199" y="1230513"/>
            <a:ext cx="10920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000" dirty="0" smtClean="0"/>
              <a:t>Coordinate </a:t>
            </a:r>
            <a:r>
              <a:rPr lang="en-IN" sz="2000" dirty="0"/>
              <a:t>with </a:t>
            </a:r>
            <a:r>
              <a:rPr lang="en-IN" sz="2000" dirty="0" smtClean="0"/>
              <a:t>functionaries of line departments (Health, WCD and PRI etc.) </a:t>
            </a:r>
            <a:r>
              <a:rPr lang="en-IN" sz="2000" dirty="0"/>
              <a:t>to improve </a:t>
            </a:r>
            <a:r>
              <a:rPr lang="en-IN" sz="2000" dirty="0" smtClean="0"/>
              <a:t>uptake of FNHW services and entitlements.</a:t>
            </a:r>
          </a:p>
        </p:txBody>
      </p:sp>
      <p:sp>
        <p:nvSpPr>
          <p:cNvPr id="8" name="Rectangle 7"/>
          <p:cNvSpPr/>
          <p:nvPr/>
        </p:nvSpPr>
        <p:spPr>
          <a:xfrm>
            <a:off x="2311647" y="6469519"/>
            <a:ext cx="874221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Note: </a:t>
            </a:r>
            <a:r>
              <a:rPr lang="en-US" sz="1600" b="1" dirty="0" smtClean="0"/>
              <a:t>States may modify the schedule and protocol based on their State implementation structure.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5207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198" y="6419092"/>
            <a:ext cx="56942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Refer </a:t>
            </a:r>
            <a:r>
              <a:rPr lang="en-US" sz="1600" b="1" dirty="0" smtClean="0"/>
              <a:t>formats </a:t>
            </a:r>
            <a:r>
              <a:rPr lang="en-US" sz="1600" b="1" dirty="0"/>
              <a:t>as given on slide no. 27 &amp; 28.</a:t>
            </a:r>
            <a:endParaRPr lang="en-IN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747294" y="1399523"/>
            <a:ext cx="7620851" cy="3943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2000" dirty="0" smtClean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Organize convergence meeting as per the suggested frequency </a:t>
            </a:r>
            <a:endParaRPr lang="en-IN" sz="2000" b="1" dirty="0" smtClean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IN" sz="2000" dirty="0" smtClean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Inform all 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the concerned </a:t>
            </a:r>
            <a:r>
              <a:rPr lang="en-IN" sz="2000" dirty="0" smtClean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participants 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in </a:t>
            </a:r>
            <a:r>
              <a:rPr lang="en-IN" sz="2000" dirty="0" smtClean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advance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2000" dirty="0" smtClean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Use CLF/VO level convergence 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meeting </a:t>
            </a:r>
            <a:r>
              <a:rPr lang="en-IN" sz="2000" dirty="0" smtClean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formats 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2000" dirty="0" smtClean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Identify convergence 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issue </a:t>
            </a:r>
            <a:r>
              <a:rPr lang="en-IN" sz="2000" dirty="0" smtClean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and suggest specific 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actions </a:t>
            </a:r>
            <a:r>
              <a:rPr lang="en-IN" sz="2000" dirty="0" smtClean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and discuss with stakeholders</a:t>
            </a:r>
            <a:endParaRPr lang="en-IN" sz="20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2000" dirty="0" smtClean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Assign responsibility to relevant department 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for corrective </a:t>
            </a:r>
            <a:r>
              <a:rPr lang="en-IN" sz="2000" dirty="0" smtClean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action</a:t>
            </a:r>
            <a:endParaRPr lang="en-IN" sz="20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Persistent/higher order issues may be </a:t>
            </a:r>
            <a:r>
              <a:rPr lang="en-IN" sz="2000" dirty="0" smtClean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escalated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IN" sz="2000" dirty="0" smtClean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Record minutes 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of the </a:t>
            </a:r>
            <a:r>
              <a:rPr lang="en-IN" sz="2000" dirty="0" smtClean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meeting and share</a:t>
            </a:r>
            <a:endParaRPr lang="en-IN" sz="20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9876" r="8077"/>
          <a:stretch/>
        </p:blipFill>
        <p:spPr>
          <a:xfrm>
            <a:off x="8247844" y="4096938"/>
            <a:ext cx="3640567" cy="24914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8368145" y="1399523"/>
            <a:ext cx="3449782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en-IN" sz="1600" dirty="0"/>
              <a:t>Persistent convergence issues </a:t>
            </a:r>
            <a:r>
              <a:rPr lang="en-IN" sz="1600" dirty="0" smtClean="0"/>
              <a:t>from </a:t>
            </a:r>
            <a:r>
              <a:rPr lang="en-US" sz="1600" dirty="0" smtClean="0"/>
              <a:t>below </a:t>
            </a:r>
            <a:r>
              <a:rPr lang="en-US" sz="1600" dirty="0"/>
              <a:t>levels should be </a:t>
            </a:r>
            <a:r>
              <a:rPr lang="en-US" sz="1600" dirty="0" smtClean="0"/>
              <a:t>communicated to </a:t>
            </a:r>
            <a:r>
              <a:rPr lang="en-US" sz="1600" dirty="0"/>
              <a:t>state and state will converge </a:t>
            </a:r>
            <a:r>
              <a:rPr lang="en-US" sz="1600" dirty="0" smtClean="0"/>
              <a:t>with heads </a:t>
            </a:r>
            <a:r>
              <a:rPr lang="en-US" sz="1600" dirty="0"/>
              <a:t>of other line departments </a:t>
            </a:r>
            <a:r>
              <a:rPr lang="en-US" sz="1600" dirty="0" smtClean="0"/>
              <a:t>to facilitate </a:t>
            </a:r>
            <a:r>
              <a:rPr lang="en-US" sz="1600" dirty="0"/>
              <a:t>official </a:t>
            </a:r>
            <a:r>
              <a:rPr lang="en-US" sz="1600" dirty="0" smtClean="0"/>
              <a:t>communication to their district </a:t>
            </a:r>
            <a:r>
              <a:rPr lang="en-US" sz="1600" dirty="0"/>
              <a:t>and block level officials.</a:t>
            </a:r>
            <a:endParaRPr lang="en-IN" sz="1600" dirty="0"/>
          </a:p>
        </p:txBody>
      </p:sp>
      <p:sp>
        <p:nvSpPr>
          <p:cNvPr id="7" name="Rectangle 6"/>
          <p:cNvSpPr/>
          <p:nvPr/>
        </p:nvSpPr>
        <p:spPr>
          <a:xfrm>
            <a:off x="838198" y="429585"/>
            <a:ext cx="3831079" cy="7263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+mj-lt"/>
              </a:rPr>
              <a:t>Steps to be followed</a:t>
            </a:r>
            <a:endParaRPr lang="en-IN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230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623162"/>
              </p:ext>
            </p:extLst>
          </p:nvPr>
        </p:nvGraphicFramePr>
        <p:xfrm>
          <a:off x="836579" y="135808"/>
          <a:ext cx="10944796" cy="6441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277">
                  <a:extLst>
                    <a:ext uri="{9D8B030D-6E8A-4147-A177-3AD203B41FA5}">
                      <a16:colId xmlns:a16="http://schemas.microsoft.com/office/drawing/2014/main" val="333451383"/>
                    </a:ext>
                  </a:extLst>
                </a:gridCol>
                <a:gridCol w="2919841">
                  <a:extLst>
                    <a:ext uri="{9D8B030D-6E8A-4147-A177-3AD203B41FA5}">
                      <a16:colId xmlns:a16="http://schemas.microsoft.com/office/drawing/2014/main" val="1246037428"/>
                    </a:ext>
                  </a:extLst>
                </a:gridCol>
                <a:gridCol w="6387678">
                  <a:extLst>
                    <a:ext uri="{9D8B030D-6E8A-4147-A177-3AD203B41FA5}">
                      <a16:colId xmlns:a16="http://schemas.microsoft.com/office/drawing/2014/main" val="459755940"/>
                    </a:ext>
                  </a:extLst>
                </a:gridCol>
              </a:tblGrid>
              <a:tr h="4522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Possible areas of Convergence</a:t>
                      </a:r>
                      <a:endParaRPr lang="en-IN" sz="24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764677"/>
                  </a:ext>
                </a:extLst>
              </a:tr>
              <a:tr h="45220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Focus areas</a:t>
                      </a:r>
                      <a:endParaRPr lang="en-IN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Within DAY-NRLM</a:t>
                      </a:r>
                      <a:endParaRPr lang="en-IN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With other departments/ministries</a:t>
                      </a:r>
                      <a:endParaRPr lang="en-IN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130731"/>
                  </a:ext>
                </a:extLst>
              </a:tr>
              <a:tr h="1995314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Food and Nutrition</a:t>
                      </a:r>
                      <a:endParaRPr lang="en-IN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Farm Livelihoods</a:t>
                      </a:r>
                    </a:p>
                    <a:p>
                      <a:r>
                        <a:rPr lang="en-US" sz="1500" dirty="0" err="1" smtClean="0"/>
                        <a:t>Nutri</a:t>
                      </a:r>
                      <a:r>
                        <a:rPr lang="en-US" sz="1500" dirty="0" smtClean="0"/>
                        <a:t>-garden/poultry/</a:t>
                      </a:r>
                      <a:r>
                        <a:rPr lang="en-US" sz="1500" dirty="0" err="1" smtClean="0"/>
                        <a:t>goatary</a:t>
                      </a:r>
                      <a:endParaRPr lang="en-US" sz="1500" dirty="0" smtClean="0"/>
                    </a:p>
                    <a:p>
                      <a:r>
                        <a:rPr lang="en-US" sz="1500" b="1" dirty="0" smtClean="0"/>
                        <a:t>Non-Farm</a:t>
                      </a:r>
                      <a:r>
                        <a:rPr lang="en-US" sz="1500" b="1" baseline="0" dirty="0" smtClean="0"/>
                        <a:t> Livelihood</a:t>
                      </a:r>
                    </a:p>
                    <a:p>
                      <a:r>
                        <a:rPr lang="en-US" sz="1500" baseline="0" dirty="0" smtClean="0"/>
                        <a:t>FNHW enterprises</a:t>
                      </a:r>
                    </a:p>
                    <a:p>
                      <a:endParaRPr lang="en-US" sz="1500" dirty="0" smtClean="0"/>
                    </a:p>
                    <a:p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Department of Food and Public Distribution System</a:t>
                      </a:r>
                    </a:p>
                    <a:p>
                      <a:r>
                        <a:rPr lang="en-US" sz="1500" dirty="0" smtClean="0"/>
                        <a:t>Public Distribution System (PDS)</a:t>
                      </a:r>
                    </a:p>
                    <a:p>
                      <a:r>
                        <a:rPr lang="en-US" sz="1500" b="1" dirty="0" smtClean="0"/>
                        <a:t>Department</a:t>
                      </a:r>
                      <a:r>
                        <a:rPr lang="en-US" sz="1500" b="1" baseline="0" dirty="0" smtClean="0"/>
                        <a:t> of Women and Child Development</a:t>
                      </a:r>
                    </a:p>
                    <a:p>
                      <a:r>
                        <a:rPr lang="en-US" sz="1500" baseline="0" dirty="0" smtClean="0"/>
                        <a:t>Integrated Child Development Services- Take Home ration (THR), growth monitoring and Early childhood care and pre-school education, </a:t>
                      </a:r>
                      <a:r>
                        <a:rPr lang="en-US" sz="1500" b="0" baseline="0" dirty="0" smtClean="0"/>
                        <a:t>POSHAN </a:t>
                      </a:r>
                      <a:r>
                        <a:rPr lang="en-US" sz="1500" b="0" baseline="0" dirty="0" err="1" smtClean="0"/>
                        <a:t>Abhiyaan</a:t>
                      </a:r>
                      <a:endParaRPr lang="en-US" sz="1500" b="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Pradhan </a:t>
                      </a:r>
                      <a:r>
                        <a:rPr lang="en-US" sz="1500" dirty="0" err="1" smtClean="0"/>
                        <a:t>Mantri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Matru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baseline="0" dirty="0" err="1" smtClean="0"/>
                        <a:t>Vandana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baseline="0" dirty="0" err="1" smtClean="0"/>
                        <a:t>Yojna</a:t>
                      </a:r>
                      <a:r>
                        <a:rPr lang="en-US" sz="1500" baseline="0" dirty="0" smtClean="0"/>
                        <a:t> (PMMVY)</a:t>
                      </a:r>
                    </a:p>
                    <a:p>
                      <a:r>
                        <a:rPr lang="en-US" sz="1500" b="1" baseline="0" dirty="0" smtClean="0"/>
                        <a:t>Department of Education </a:t>
                      </a:r>
                    </a:p>
                    <a:p>
                      <a:r>
                        <a:rPr lang="en-US" sz="1500" baseline="0" dirty="0" smtClean="0"/>
                        <a:t>Mid Day Meal (MDM)</a:t>
                      </a:r>
                    </a:p>
                    <a:p>
                      <a:r>
                        <a:rPr lang="en-US" sz="1500" b="1" baseline="0" dirty="0" smtClean="0"/>
                        <a:t>Mahatma Gandhi National Rural Employment Guarantee Scheme (MGNREGS)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287748"/>
                  </a:ext>
                </a:extLst>
              </a:tr>
              <a:tr h="1995314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Health</a:t>
                      </a:r>
                      <a:endParaRPr lang="en-IN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Financial Inclusion</a:t>
                      </a:r>
                    </a:p>
                    <a:p>
                      <a:r>
                        <a:rPr lang="en-US" sz="1500" dirty="0" smtClean="0"/>
                        <a:t>Access to health/life/accident insurance</a:t>
                      </a:r>
                    </a:p>
                    <a:p>
                      <a:r>
                        <a:rPr lang="en-US" sz="1500" b="1" dirty="0" smtClean="0"/>
                        <a:t>Institution Building-Capacity Building</a:t>
                      </a:r>
                    </a:p>
                    <a:p>
                      <a:r>
                        <a:rPr lang="en-US" sz="1500" dirty="0" smtClean="0"/>
                        <a:t>Use of Vulnerability Reduction fund (VRF)</a:t>
                      </a:r>
                    </a:p>
                    <a:p>
                      <a:endParaRPr lang="en-US" sz="1500" dirty="0" smtClean="0"/>
                    </a:p>
                    <a:p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Department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dirty="0" smtClean="0"/>
                        <a:t>of Health and Family Welfare</a:t>
                      </a:r>
                    </a:p>
                    <a:p>
                      <a:r>
                        <a:rPr lang="en-US" sz="1500" dirty="0" smtClean="0"/>
                        <a:t>National Health Mission-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Anaemia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Mukt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Bharat, Village Health Sanitation and Nutrition Days</a:t>
                      </a:r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(VHSND), 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Universal Immunization Program (UIP), </a:t>
                      </a:r>
                      <a:r>
                        <a:rPr lang="en-IN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Surakshit</a:t>
                      </a:r>
                      <a:r>
                        <a:rPr lang="en-IN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Matritva</a:t>
                      </a:r>
                      <a:r>
                        <a:rPr lang="en-IN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Aashwaasan</a:t>
                      </a:r>
                      <a:r>
                        <a:rPr lang="en-IN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(SUMAN), </a:t>
                      </a:r>
                      <a:r>
                        <a:rPr lang="sv-SE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Pradhan Mantri Surakshit Matritva Abhiyaan (PMSMA), </a:t>
                      </a:r>
                      <a:r>
                        <a:rPr lang="en-US" sz="1500" dirty="0" smtClean="0"/>
                        <a:t>Janani Suraksha </a:t>
                      </a:r>
                      <a:r>
                        <a:rPr lang="en-US" sz="1500" dirty="0" err="1" smtClean="0"/>
                        <a:t>Yojna</a:t>
                      </a:r>
                      <a:r>
                        <a:rPr lang="en-US" sz="1500" dirty="0" smtClean="0"/>
                        <a:t> (JSY), Janani </a:t>
                      </a:r>
                      <a:r>
                        <a:rPr lang="en-US" sz="1500" dirty="0" err="1" smtClean="0"/>
                        <a:t>Shishu</a:t>
                      </a:r>
                      <a:r>
                        <a:rPr lang="en-US" sz="1500" dirty="0" smtClean="0"/>
                        <a:t> Suraksha </a:t>
                      </a:r>
                      <a:r>
                        <a:rPr lang="en-US" sz="1500" dirty="0" err="1" smtClean="0"/>
                        <a:t>Karyakram</a:t>
                      </a:r>
                      <a:r>
                        <a:rPr lang="en-US" sz="1500" dirty="0" smtClean="0"/>
                        <a:t> (JSSK)</a:t>
                      </a:r>
                    </a:p>
                    <a:p>
                      <a:r>
                        <a:rPr lang="en-US" sz="1500" dirty="0" err="1" smtClean="0"/>
                        <a:t>Ayushman</a:t>
                      </a:r>
                      <a:r>
                        <a:rPr lang="en-US" sz="1500" dirty="0" smtClean="0"/>
                        <a:t> Bharat- Health and Wellness Centre</a:t>
                      </a:r>
                      <a:r>
                        <a:rPr lang="en-US" sz="1500" baseline="0" dirty="0" smtClean="0"/>
                        <a:t> and </a:t>
                      </a:r>
                      <a:r>
                        <a:rPr lang="en-US" sz="1500" dirty="0" smtClean="0"/>
                        <a:t>Pradhan </a:t>
                      </a:r>
                      <a:r>
                        <a:rPr lang="en-US" sz="1500" dirty="0" err="1" smtClean="0"/>
                        <a:t>Mantri</a:t>
                      </a:r>
                      <a:r>
                        <a:rPr lang="en-US" sz="1500" dirty="0" smtClean="0"/>
                        <a:t> Jan Arogya </a:t>
                      </a:r>
                      <a:r>
                        <a:rPr lang="en-US" sz="1500" dirty="0" err="1" smtClean="0"/>
                        <a:t>Yojna</a:t>
                      </a:r>
                      <a:r>
                        <a:rPr lang="en-US" sz="1500" dirty="0" smtClean="0"/>
                        <a:t> (PMJAY)</a:t>
                      </a:r>
                    </a:p>
                    <a:p>
                      <a:r>
                        <a:rPr lang="en-US" sz="1500" b="1" dirty="0" smtClean="0"/>
                        <a:t>Ministry of Finance</a:t>
                      </a:r>
                    </a:p>
                    <a:p>
                      <a:r>
                        <a:rPr lang="en-US" sz="1500" dirty="0" smtClean="0"/>
                        <a:t>Pradhan </a:t>
                      </a:r>
                      <a:r>
                        <a:rPr lang="en-US" sz="1500" dirty="0" err="1" smtClean="0"/>
                        <a:t>Mantri</a:t>
                      </a:r>
                      <a:r>
                        <a:rPr lang="en-US" sz="1500" dirty="0" smtClean="0"/>
                        <a:t> Suraksha </a:t>
                      </a:r>
                      <a:r>
                        <a:rPr lang="en-US" sz="1500" dirty="0" err="1" smtClean="0"/>
                        <a:t>Bima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yojna</a:t>
                      </a:r>
                      <a:r>
                        <a:rPr lang="en-US" sz="1500" dirty="0" smtClean="0"/>
                        <a:t> (PMSBY)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461355"/>
                  </a:ext>
                </a:extLst>
              </a:tr>
              <a:tr h="933977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WASH</a:t>
                      </a:r>
                      <a:endParaRPr lang="en-IN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/>
                        <a:t>Financial Inclusion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SHGs take loans for WASH activities</a:t>
                      </a:r>
                      <a:r>
                        <a:rPr lang="en-US" sz="1500" b="1" baseline="0" dirty="0" smtClean="0"/>
                        <a:t> </a:t>
                      </a:r>
                      <a:endParaRPr lang="en-US" sz="1500" b="1" dirty="0" smtClean="0"/>
                    </a:p>
                    <a:p>
                      <a:endParaRPr lang="en-IN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err="1" smtClean="0"/>
                        <a:t>Swachh</a:t>
                      </a:r>
                      <a:r>
                        <a:rPr lang="en-US" sz="1500" b="1" dirty="0" smtClean="0"/>
                        <a:t> Bharat Mission</a:t>
                      </a:r>
                    </a:p>
                    <a:p>
                      <a:r>
                        <a:rPr lang="en-US" sz="1500" dirty="0" smtClean="0"/>
                        <a:t>Toilet construction</a:t>
                      </a:r>
                    </a:p>
                    <a:p>
                      <a:r>
                        <a:rPr lang="en-US" sz="1500" dirty="0" smtClean="0"/>
                        <a:t>Solid liquid waste management</a:t>
                      </a:r>
                    </a:p>
                    <a:p>
                      <a:r>
                        <a:rPr lang="en-US" sz="1500" b="1" dirty="0" smtClean="0"/>
                        <a:t>Jal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baseline="0" dirty="0" err="1" smtClean="0"/>
                        <a:t>Jeevan</a:t>
                      </a:r>
                      <a:r>
                        <a:rPr lang="en-US" sz="1500" b="1" baseline="0" dirty="0" smtClean="0"/>
                        <a:t> Mission</a:t>
                      </a:r>
                      <a:endParaRPr lang="en-IN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05843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492836" y="6550223"/>
            <a:ext cx="3699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Adapted from Master Circular for FNHW </a:t>
            </a:r>
            <a:endParaRPr lang="en-IN" sz="1400" b="1" dirty="0"/>
          </a:p>
        </p:txBody>
      </p:sp>
    </p:spTree>
    <p:extLst>
      <p:ext uri="{BB962C8B-B14F-4D97-AF65-F5344CB8AC3E}">
        <p14:creationId xmlns:p14="http://schemas.microsoft.com/office/powerpoint/2010/main" val="116479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8197" y="429585"/>
            <a:ext cx="10093037" cy="7263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Coordinate and facilitate promotion of FNHW enterprises </a:t>
            </a:r>
            <a:endParaRPr lang="en-IN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76271" y="2070108"/>
            <a:ext cx="9630383" cy="4154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600" dirty="0"/>
              <a:t>Issue necessary circulars/guidance/communication to facilitate establishment and operationalization of such enterprises</a:t>
            </a:r>
            <a:endParaRPr lang="en-IN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Coordinate </a:t>
            </a:r>
            <a:r>
              <a:rPr lang="en-US" sz="1600" dirty="0"/>
              <a:t>with </a:t>
            </a:r>
            <a:r>
              <a:rPr lang="en-US" sz="1600" dirty="0" smtClean="0"/>
              <a:t>Farm/Non-Farm </a:t>
            </a:r>
            <a:r>
              <a:rPr lang="en-US" sz="1600" dirty="0"/>
              <a:t>vertical </a:t>
            </a:r>
            <a:r>
              <a:rPr lang="en-US" sz="1600" dirty="0" smtClean="0"/>
              <a:t>to prioritize establishment of such enterprises 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Based on existing initiatives, and corresponding to the needs of the community, identify geography and potential FNHW enterprises to be established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Identify potential entrepreneurs from SHG community. Priority should be given to vulnerable target households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Establish market linkages of the products from FNHW enterprises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Promote consumption of FNHW products by the community through various awareness generation activities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Efforts should be for promoting more remunerative models (focus on generating demand, creating awareness for usage of the product along with income generation</a:t>
            </a:r>
            <a:r>
              <a:rPr lang="en-US" sz="1600" dirty="0" smtClean="0"/>
              <a:t>)</a:t>
            </a:r>
            <a:endParaRPr lang="en-IN" sz="1600" dirty="0"/>
          </a:p>
        </p:txBody>
      </p:sp>
      <p:sp>
        <p:nvSpPr>
          <p:cNvPr id="17" name="Rectangle 16"/>
          <p:cNvSpPr/>
          <p:nvPr/>
        </p:nvSpPr>
        <p:spPr>
          <a:xfrm>
            <a:off x="760377" y="3297147"/>
            <a:ext cx="1233794" cy="132343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Role of District/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Block Managers</a:t>
            </a:r>
            <a:endParaRPr lang="en-IN" sz="2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252032"/>
            <a:ext cx="100930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Encourage and support establishment of FNHW </a:t>
            </a:r>
            <a:r>
              <a:rPr lang="en-US" sz="2000" dirty="0" smtClean="0"/>
              <a:t>enterprises </a:t>
            </a:r>
            <a:r>
              <a:rPr lang="en-US" sz="2000" dirty="0"/>
              <a:t>managed by </a:t>
            </a:r>
            <a:r>
              <a:rPr lang="en-US" sz="2000" dirty="0" smtClean="0"/>
              <a:t>SHGs (individual/collectives) such as </a:t>
            </a:r>
            <a:r>
              <a:rPr lang="en-IN" sz="2000" dirty="0"/>
              <a:t>Take </a:t>
            </a:r>
            <a:r>
              <a:rPr lang="en-IN" sz="2000" dirty="0" smtClean="0"/>
              <a:t>Home </a:t>
            </a:r>
            <a:r>
              <a:rPr lang="en-IN" sz="2000" dirty="0"/>
              <a:t>Rations, sanitary </a:t>
            </a:r>
            <a:r>
              <a:rPr lang="en-IN" sz="2000" dirty="0" smtClean="0"/>
              <a:t>napkins and </a:t>
            </a:r>
            <a:r>
              <a:rPr lang="en-IN" sz="2000" dirty="0" err="1" smtClean="0"/>
              <a:t>nutri</a:t>
            </a:r>
            <a:r>
              <a:rPr lang="en-IN" sz="2000" dirty="0" smtClean="0"/>
              <a:t>-mix etc.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276271" y="6335282"/>
            <a:ext cx="103216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Here is an </a:t>
            </a:r>
            <a:r>
              <a:rPr lang="en-US" sz="1400" dirty="0"/>
              <a:t>advisory from Livelihood vertical </a:t>
            </a:r>
            <a:r>
              <a:rPr lang="en-US" sz="1400" dirty="0" smtClean="0"/>
              <a:t>for detailed guidance on enterprise establishment: </a:t>
            </a:r>
            <a:r>
              <a:rPr lang="en-US" sz="1400" dirty="0">
                <a:hlinkClick r:id="rId2"/>
              </a:rPr>
              <a:t>https://aajeevika.gov.in/sites/default/files/Advisory%20on%20supporting%20Enterprises.pdf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11311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22E5A-0D69-45F0-8F0D-492D47CA73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2307099" y="3188548"/>
            <a:ext cx="9300756" cy="948578"/>
          </a:xfrm>
          <a:prstGeom prst="homePlat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Livelihoods and good health are inter- dependent -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 healthy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person is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able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to engage in livelihood activities to her/his full potential </a:t>
            </a:r>
          </a:p>
        </p:txBody>
      </p:sp>
      <p:sp>
        <p:nvSpPr>
          <p:cNvPr id="7" name="Pentagon 6"/>
          <p:cNvSpPr/>
          <p:nvPr/>
        </p:nvSpPr>
        <p:spPr>
          <a:xfrm>
            <a:off x="2280353" y="1638098"/>
            <a:ext cx="9300754" cy="948578"/>
          </a:xfrm>
          <a:prstGeom prst="homePlat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DAY-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NRLM  is a flagship poverty alleviation programme of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MoRD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and mobilizes rural women in SHGs and its federations and provides opportunity to generate livelihoods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2280353" y="4768555"/>
            <a:ext cx="9300754" cy="948578"/>
          </a:xfrm>
          <a:prstGeom prst="homePlat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b="1" dirty="0">
                <a:solidFill>
                  <a:schemeClr val="tx1"/>
                </a:solidFill>
                <a:latin typeface="+mj-lt"/>
              </a:rPr>
              <a:t>Given its scope, vast social capital and its effectiveness, the DAY- NRLM is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an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effective platform to tackle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the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underlying causes of poor health and nutrition.</a:t>
            </a:r>
          </a:p>
        </p:txBody>
      </p:sp>
      <p:grpSp>
        <p:nvGrpSpPr>
          <p:cNvPr id="9" name="Group 169"/>
          <p:cNvGrpSpPr>
            <a:grpSpLocks noChangeAspect="1"/>
          </p:cNvGrpSpPr>
          <p:nvPr/>
        </p:nvGrpSpPr>
        <p:grpSpPr bwMode="auto">
          <a:xfrm>
            <a:off x="958551" y="1673799"/>
            <a:ext cx="907869" cy="907732"/>
            <a:chOff x="986" y="0"/>
            <a:chExt cx="6682" cy="6681"/>
          </a:xfrm>
          <a:solidFill>
            <a:schemeClr val="accent2">
              <a:lumMod val="75000"/>
            </a:schemeClr>
          </a:solidFill>
        </p:grpSpPr>
        <p:sp>
          <p:nvSpPr>
            <p:cNvPr id="10" name="Freeform 170"/>
            <p:cNvSpPr>
              <a:spLocks noEditPoints="1"/>
            </p:cNvSpPr>
            <p:nvPr/>
          </p:nvSpPr>
          <p:spPr bwMode="auto">
            <a:xfrm>
              <a:off x="986" y="0"/>
              <a:ext cx="6682" cy="6681"/>
            </a:xfrm>
            <a:custGeom>
              <a:avLst/>
              <a:gdLst>
                <a:gd name="T0" fmla="*/ 0 w 6682"/>
                <a:gd name="T1" fmla="*/ 0 h 6681"/>
                <a:gd name="T2" fmla="*/ 0 w 6682"/>
                <a:gd name="T3" fmla="*/ 6681 h 6681"/>
                <a:gd name="T4" fmla="*/ 6682 w 6682"/>
                <a:gd name="T5" fmla="*/ 6681 h 6681"/>
                <a:gd name="T6" fmla="*/ 6682 w 6682"/>
                <a:gd name="T7" fmla="*/ 0 h 6681"/>
                <a:gd name="T8" fmla="*/ 0 w 6682"/>
                <a:gd name="T9" fmla="*/ 0 h 6681"/>
                <a:gd name="T10" fmla="*/ 1774 w 6682"/>
                <a:gd name="T11" fmla="*/ 286 h 6681"/>
                <a:gd name="T12" fmla="*/ 1774 w 6682"/>
                <a:gd name="T13" fmla="*/ 2846 h 6681"/>
                <a:gd name="T14" fmla="*/ 286 w 6682"/>
                <a:gd name="T15" fmla="*/ 2846 h 6681"/>
                <a:gd name="T16" fmla="*/ 286 w 6682"/>
                <a:gd name="T17" fmla="*/ 286 h 6681"/>
                <a:gd name="T18" fmla="*/ 1774 w 6682"/>
                <a:gd name="T19" fmla="*/ 286 h 6681"/>
                <a:gd name="T20" fmla="*/ 286 w 6682"/>
                <a:gd name="T21" fmla="*/ 4989 h 6681"/>
                <a:gd name="T22" fmla="*/ 486 w 6682"/>
                <a:gd name="T23" fmla="*/ 4989 h 6681"/>
                <a:gd name="T24" fmla="*/ 486 w 6682"/>
                <a:gd name="T25" fmla="*/ 4703 h 6681"/>
                <a:gd name="T26" fmla="*/ 286 w 6682"/>
                <a:gd name="T27" fmla="*/ 4703 h 6681"/>
                <a:gd name="T28" fmla="*/ 286 w 6682"/>
                <a:gd name="T29" fmla="*/ 3132 h 6681"/>
                <a:gd name="T30" fmla="*/ 2060 w 6682"/>
                <a:gd name="T31" fmla="*/ 3132 h 6681"/>
                <a:gd name="T32" fmla="*/ 2060 w 6682"/>
                <a:gd name="T33" fmla="*/ 286 h 6681"/>
                <a:gd name="T34" fmla="*/ 6396 w 6682"/>
                <a:gd name="T35" fmla="*/ 286 h 6681"/>
                <a:gd name="T36" fmla="*/ 6396 w 6682"/>
                <a:gd name="T37" fmla="*/ 3539 h 6681"/>
                <a:gd name="T38" fmla="*/ 4724 w 6682"/>
                <a:gd name="T39" fmla="*/ 3539 h 6681"/>
                <a:gd name="T40" fmla="*/ 4724 w 6682"/>
                <a:gd name="T41" fmla="*/ 6397 h 6681"/>
                <a:gd name="T42" fmla="*/ 286 w 6682"/>
                <a:gd name="T43" fmla="*/ 6397 h 6681"/>
                <a:gd name="T44" fmla="*/ 286 w 6682"/>
                <a:gd name="T45" fmla="*/ 4989 h 6681"/>
                <a:gd name="T46" fmla="*/ 5008 w 6682"/>
                <a:gd name="T47" fmla="*/ 6397 h 6681"/>
                <a:gd name="T48" fmla="*/ 5008 w 6682"/>
                <a:gd name="T49" fmla="*/ 3825 h 6681"/>
                <a:gd name="T50" fmla="*/ 6396 w 6682"/>
                <a:gd name="T51" fmla="*/ 3825 h 6681"/>
                <a:gd name="T52" fmla="*/ 6396 w 6682"/>
                <a:gd name="T53" fmla="*/ 6397 h 6681"/>
                <a:gd name="T54" fmla="*/ 5008 w 6682"/>
                <a:gd name="T55" fmla="*/ 6397 h 6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682" h="6681">
                  <a:moveTo>
                    <a:pt x="0" y="0"/>
                  </a:moveTo>
                  <a:lnTo>
                    <a:pt x="0" y="6681"/>
                  </a:lnTo>
                  <a:lnTo>
                    <a:pt x="6682" y="6681"/>
                  </a:lnTo>
                  <a:lnTo>
                    <a:pt x="6682" y="0"/>
                  </a:lnTo>
                  <a:lnTo>
                    <a:pt x="0" y="0"/>
                  </a:lnTo>
                  <a:close/>
                  <a:moveTo>
                    <a:pt x="1774" y="286"/>
                  </a:moveTo>
                  <a:lnTo>
                    <a:pt x="1774" y="2846"/>
                  </a:lnTo>
                  <a:lnTo>
                    <a:pt x="286" y="2846"/>
                  </a:lnTo>
                  <a:lnTo>
                    <a:pt x="286" y="286"/>
                  </a:lnTo>
                  <a:lnTo>
                    <a:pt x="1774" y="286"/>
                  </a:lnTo>
                  <a:close/>
                  <a:moveTo>
                    <a:pt x="286" y="4989"/>
                  </a:moveTo>
                  <a:lnTo>
                    <a:pt x="486" y="4989"/>
                  </a:lnTo>
                  <a:lnTo>
                    <a:pt x="486" y="4703"/>
                  </a:lnTo>
                  <a:lnTo>
                    <a:pt x="286" y="4703"/>
                  </a:lnTo>
                  <a:lnTo>
                    <a:pt x="286" y="3132"/>
                  </a:lnTo>
                  <a:lnTo>
                    <a:pt x="2060" y="3132"/>
                  </a:lnTo>
                  <a:lnTo>
                    <a:pt x="2060" y="286"/>
                  </a:lnTo>
                  <a:lnTo>
                    <a:pt x="6396" y="286"/>
                  </a:lnTo>
                  <a:lnTo>
                    <a:pt x="6396" y="3539"/>
                  </a:lnTo>
                  <a:lnTo>
                    <a:pt x="4724" y="3539"/>
                  </a:lnTo>
                  <a:lnTo>
                    <a:pt x="4724" y="6397"/>
                  </a:lnTo>
                  <a:lnTo>
                    <a:pt x="286" y="6397"/>
                  </a:lnTo>
                  <a:lnTo>
                    <a:pt x="286" y="4989"/>
                  </a:lnTo>
                  <a:close/>
                  <a:moveTo>
                    <a:pt x="5008" y="6397"/>
                  </a:moveTo>
                  <a:lnTo>
                    <a:pt x="5008" y="3825"/>
                  </a:lnTo>
                  <a:lnTo>
                    <a:pt x="6396" y="3825"/>
                  </a:lnTo>
                  <a:lnTo>
                    <a:pt x="6396" y="6397"/>
                  </a:lnTo>
                  <a:lnTo>
                    <a:pt x="5008" y="63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" name="Rectangle 171"/>
            <p:cNvSpPr>
              <a:spLocks noChangeArrowheads="1"/>
            </p:cNvSpPr>
            <p:nvPr/>
          </p:nvSpPr>
          <p:spPr bwMode="auto">
            <a:xfrm>
              <a:off x="2328" y="4703"/>
              <a:ext cx="284" cy="2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" name="Rectangle 172"/>
            <p:cNvSpPr>
              <a:spLocks noChangeArrowheads="1"/>
            </p:cNvSpPr>
            <p:nvPr/>
          </p:nvSpPr>
          <p:spPr bwMode="auto">
            <a:xfrm>
              <a:off x="2898" y="4703"/>
              <a:ext cx="284" cy="2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3" name="Rectangle 173"/>
            <p:cNvSpPr>
              <a:spLocks noChangeArrowheads="1"/>
            </p:cNvSpPr>
            <p:nvPr/>
          </p:nvSpPr>
          <p:spPr bwMode="auto">
            <a:xfrm>
              <a:off x="3466" y="4703"/>
              <a:ext cx="286" cy="2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" name="Rectangle 174"/>
            <p:cNvSpPr>
              <a:spLocks noChangeArrowheads="1"/>
            </p:cNvSpPr>
            <p:nvPr/>
          </p:nvSpPr>
          <p:spPr bwMode="auto">
            <a:xfrm>
              <a:off x="1758" y="4703"/>
              <a:ext cx="284" cy="2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" name="Rectangle 175"/>
            <p:cNvSpPr>
              <a:spLocks noChangeArrowheads="1"/>
            </p:cNvSpPr>
            <p:nvPr/>
          </p:nvSpPr>
          <p:spPr bwMode="auto">
            <a:xfrm>
              <a:off x="5586" y="1694"/>
              <a:ext cx="284" cy="28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" name="Rectangle 176"/>
            <p:cNvSpPr>
              <a:spLocks noChangeArrowheads="1"/>
            </p:cNvSpPr>
            <p:nvPr/>
          </p:nvSpPr>
          <p:spPr bwMode="auto">
            <a:xfrm>
              <a:off x="4216" y="2604"/>
              <a:ext cx="286" cy="28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" name="Rectangle 177"/>
            <p:cNvSpPr>
              <a:spLocks noChangeArrowheads="1"/>
            </p:cNvSpPr>
            <p:nvPr/>
          </p:nvSpPr>
          <p:spPr bwMode="auto">
            <a:xfrm>
              <a:off x="4216" y="2034"/>
              <a:ext cx="286" cy="28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" name="Rectangle 178"/>
            <p:cNvSpPr>
              <a:spLocks noChangeArrowheads="1"/>
            </p:cNvSpPr>
            <p:nvPr/>
          </p:nvSpPr>
          <p:spPr bwMode="auto">
            <a:xfrm>
              <a:off x="4446" y="1694"/>
              <a:ext cx="284" cy="28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" name="Rectangle 179"/>
            <p:cNvSpPr>
              <a:spLocks noChangeArrowheads="1"/>
            </p:cNvSpPr>
            <p:nvPr/>
          </p:nvSpPr>
          <p:spPr bwMode="auto">
            <a:xfrm>
              <a:off x="4036" y="4703"/>
              <a:ext cx="286" cy="2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" name="Rectangle 180"/>
            <p:cNvSpPr>
              <a:spLocks noChangeArrowheads="1"/>
            </p:cNvSpPr>
            <p:nvPr/>
          </p:nvSpPr>
          <p:spPr bwMode="auto">
            <a:xfrm>
              <a:off x="5016" y="1694"/>
              <a:ext cx="284" cy="28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1" name="Rectangle 181"/>
            <p:cNvSpPr>
              <a:spLocks noChangeArrowheads="1"/>
            </p:cNvSpPr>
            <p:nvPr/>
          </p:nvSpPr>
          <p:spPr bwMode="auto">
            <a:xfrm>
              <a:off x="4216" y="3745"/>
              <a:ext cx="286" cy="28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2" name="Rectangle 182"/>
            <p:cNvSpPr>
              <a:spLocks noChangeArrowheads="1"/>
            </p:cNvSpPr>
            <p:nvPr/>
          </p:nvSpPr>
          <p:spPr bwMode="auto">
            <a:xfrm>
              <a:off x="4216" y="3174"/>
              <a:ext cx="286" cy="28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3" name="Rectangle 183"/>
            <p:cNvSpPr>
              <a:spLocks noChangeArrowheads="1"/>
            </p:cNvSpPr>
            <p:nvPr/>
          </p:nvSpPr>
          <p:spPr bwMode="auto">
            <a:xfrm>
              <a:off x="4216" y="4313"/>
              <a:ext cx="286" cy="2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4" name="Freeform 184"/>
            <p:cNvSpPr>
              <a:spLocks noEditPoints="1"/>
            </p:cNvSpPr>
            <p:nvPr/>
          </p:nvSpPr>
          <p:spPr bwMode="auto">
            <a:xfrm>
              <a:off x="5958" y="1166"/>
              <a:ext cx="910" cy="1404"/>
            </a:xfrm>
            <a:custGeom>
              <a:avLst/>
              <a:gdLst>
                <a:gd name="T0" fmla="*/ 202 w 910"/>
                <a:gd name="T1" fmla="*/ 1404 h 1404"/>
                <a:gd name="T2" fmla="*/ 910 w 910"/>
                <a:gd name="T3" fmla="*/ 696 h 1404"/>
                <a:gd name="T4" fmla="*/ 214 w 910"/>
                <a:gd name="T5" fmla="*/ 0 h 1404"/>
                <a:gd name="T6" fmla="*/ 14 w 910"/>
                <a:gd name="T7" fmla="*/ 202 h 1404"/>
                <a:gd name="T8" fmla="*/ 340 w 910"/>
                <a:gd name="T9" fmla="*/ 528 h 1404"/>
                <a:gd name="T10" fmla="*/ 198 w 910"/>
                <a:gd name="T11" fmla="*/ 528 h 1404"/>
                <a:gd name="T12" fmla="*/ 198 w 910"/>
                <a:gd name="T13" fmla="*/ 812 h 1404"/>
                <a:gd name="T14" fmla="*/ 390 w 910"/>
                <a:gd name="T15" fmla="*/ 812 h 1404"/>
                <a:gd name="T16" fmla="*/ 0 w 910"/>
                <a:gd name="T17" fmla="*/ 1202 h 1404"/>
                <a:gd name="T18" fmla="*/ 202 w 910"/>
                <a:gd name="T19" fmla="*/ 1404 h 1404"/>
                <a:gd name="T20" fmla="*/ 482 w 910"/>
                <a:gd name="T21" fmla="*/ 670 h 1404"/>
                <a:gd name="T22" fmla="*/ 508 w 910"/>
                <a:gd name="T23" fmla="*/ 696 h 1404"/>
                <a:gd name="T24" fmla="*/ 482 w 910"/>
                <a:gd name="T25" fmla="*/ 720 h 1404"/>
                <a:gd name="T26" fmla="*/ 482 w 910"/>
                <a:gd name="T27" fmla="*/ 67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0" h="1404">
                  <a:moveTo>
                    <a:pt x="202" y="1404"/>
                  </a:moveTo>
                  <a:lnTo>
                    <a:pt x="910" y="696"/>
                  </a:lnTo>
                  <a:lnTo>
                    <a:pt x="214" y="0"/>
                  </a:lnTo>
                  <a:lnTo>
                    <a:pt x="14" y="202"/>
                  </a:lnTo>
                  <a:lnTo>
                    <a:pt x="340" y="528"/>
                  </a:lnTo>
                  <a:lnTo>
                    <a:pt x="198" y="528"/>
                  </a:lnTo>
                  <a:lnTo>
                    <a:pt x="198" y="812"/>
                  </a:lnTo>
                  <a:lnTo>
                    <a:pt x="390" y="812"/>
                  </a:lnTo>
                  <a:lnTo>
                    <a:pt x="0" y="1202"/>
                  </a:lnTo>
                  <a:lnTo>
                    <a:pt x="202" y="1404"/>
                  </a:lnTo>
                  <a:close/>
                  <a:moveTo>
                    <a:pt x="482" y="670"/>
                  </a:moveTo>
                  <a:lnTo>
                    <a:pt x="508" y="696"/>
                  </a:lnTo>
                  <a:lnTo>
                    <a:pt x="482" y="720"/>
                  </a:lnTo>
                  <a:lnTo>
                    <a:pt x="482" y="6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</p:grpSp>
      <p:grpSp>
        <p:nvGrpSpPr>
          <p:cNvPr id="57" name="Group 104"/>
          <p:cNvGrpSpPr>
            <a:grpSpLocks noChangeAspect="1"/>
          </p:cNvGrpSpPr>
          <p:nvPr/>
        </p:nvGrpSpPr>
        <p:grpSpPr bwMode="auto">
          <a:xfrm>
            <a:off x="937726" y="3227182"/>
            <a:ext cx="977233" cy="939710"/>
            <a:chOff x="986" y="0"/>
            <a:chExt cx="6700" cy="6699"/>
          </a:xfrm>
          <a:solidFill>
            <a:schemeClr val="accent1">
              <a:lumMod val="75000"/>
            </a:schemeClr>
          </a:solidFill>
        </p:grpSpPr>
        <p:sp>
          <p:nvSpPr>
            <p:cNvPr id="58" name="Freeform 105"/>
            <p:cNvSpPr>
              <a:spLocks noEditPoints="1"/>
            </p:cNvSpPr>
            <p:nvPr/>
          </p:nvSpPr>
          <p:spPr bwMode="auto">
            <a:xfrm>
              <a:off x="986" y="0"/>
              <a:ext cx="6700" cy="6699"/>
            </a:xfrm>
            <a:custGeom>
              <a:avLst/>
              <a:gdLst>
                <a:gd name="T0" fmla="*/ 6700 w 6700"/>
                <a:gd name="T1" fmla="*/ 6699 h 6699"/>
                <a:gd name="T2" fmla="*/ 286 w 6700"/>
                <a:gd name="T3" fmla="*/ 6169 h 6699"/>
                <a:gd name="T4" fmla="*/ 1997 w 6700"/>
                <a:gd name="T5" fmla="*/ 4459 h 6699"/>
                <a:gd name="T6" fmla="*/ 2053 w 6700"/>
                <a:gd name="T7" fmla="*/ 4421 h 6699"/>
                <a:gd name="T8" fmla="*/ 2119 w 6700"/>
                <a:gd name="T9" fmla="*/ 4409 h 6699"/>
                <a:gd name="T10" fmla="*/ 3693 w 6700"/>
                <a:gd name="T11" fmla="*/ 4413 h 6699"/>
                <a:gd name="T12" fmla="*/ 3755 w 6700"/>
                <a:gd name="T13" fmla="*/ 4439 h 6699"/>
                <a:gd name="T14" fmla="*/ 3801 w 6700"/>
                <a:gd name="T15" fmla="*/ 4485 h 6699"/>
                <a:gd name="T16" fmla="*/ 3827 w 6700"/>
                <a:gd name="T17" fmla="*/ 4547 h 6699"/>
                <a:gd name="T18" fmla="*/ 3829 w 6700"/>
                <a:gd name="T19" fmla="*/ 4599 h 6699"/>
                <a:gd name="T20" fmla="*/ 3809 w 6700"/>
                <a:gd name="T21" fmla="*/ 4665 h 6699"/>
                <a:gd name="T22" fmla="*/ 3767 w 6700"/>
                <a:gd name="T23" fmla="*/ 4715 h 6699"/>
                <a:gd name="T24" fmla="*/ 3709 w 6700"/>
                <a:gd name="T25" fmla="*/ 4747 h 6699"/>
                <a:gd name="T26" fmla="*/ 2251 w 6700"/>
                <a:gd name="T27" fmla="*/ 4755 h 6699"/>
                <a:gd name="T28" fmla="*/ 3709 w 6700"/>
                <a:gd name="T29" fmla="*/ 5039 h 6699"/>
                <a:gd name="T30" fmla="*/ 3905 w 6700"/>
                <a:gd name="T31" fmla="*/ 5003 h 6699"/>
                <a:gd name="T32" fmla="*/ 4039 w 6700"/>
                <a:gd name="T33" fmla="*/ 4951 h 6699"/>
                <a:gd name="T34" fmla="*/ 4149 w 6700"/>
                <a:gd name="T35" fmla="*/ 4873 h 6699"/>
                <a:gd name="T36" fmla="*/ 5452 w 6700"/>
                <a:gd name="T37" fmla="*/ 3575 h 6699"/>
                <a:gd name="T38" fmla="*/ 5518 w 6700"/>
                <a:gd name="T39" fmla="*/ 3545 h 6699"/>
                <a:gd name="T40" fmla="*/ 5584 w 6700"/>
                <a:gd name="T41" fmla="*/ 3539 h 6699"/>
                <a:gd name="T42" fmla="*/ 5648 w 6700"/>
                <a:gd name="T43" fmla="*/ 3559 h 6699"/>
                <a:gd name="T44" fmla="*/ 5688 w 6700"/>
                <a:gd name="T45" fmla="*/ 3591 h 6699"/>
                <a:gd name="T46" fmla="*/ 5724 w 6700"/>
                <a:gd name="T47" fmla="*/ 3651 h 6699"/>
                <a:gd name="T48" fmla="*/ 5732 w 6700"/>
                <a:gd name="T49" fmla="*/ 3703 h 6699"/>
                <a:gd name="T50" fmla="*/ 5720 w 6700"/>
                <a:gd name="T51" fmla="*/ 3773 h 6699"/>
                <a:gd name="T52" fmla="*/ 5682 w 6700"/>
                <a:gd name="T53" fmla="*/ 3831 h 6699"/>
                <a:gd name="T54" fmla="*/ 4005 w 6700"/>
                <a:gd name="T55" fmla="*/ 5503 h 6699"/>
                <a:gd name="T56" fmla="*/ 3941 w 6700"/>
                <a:gd name="T57" fmla="*/ 5529 h 6699"/>
                <a:gd name="T58" fmla="*/ 1536 w 6700"/>
                <a:gd name="T59" fmla="*/ 6413 h 6699"/>
                <a:gd name="T60" fmla="*/ 2537 w 6700"/>
                <a:gd name="T61" fmla="*/ 5817 h 6699"/>
                <a:gd name="T62" fmla="*/ 3999 w 6700"/>
                <a:gd name="T63" fmla="*/ 5809 h 6699"/>
                <a:gd name="T64" fmla="*/ 4163 w 6700"/>
                <a:gd name="T65" fmla="*/ 5741 h 6699"/>
                <a:gd name="T66" fmla="*/ 5884 w 6700"/>
                <a:gd name="T67" fmla="*/ 4033 h 6699"/>
                <a:gd name="T68" fmla="*/ 5966 w 6700"/>
                <a:gd name="T69" fmla="*/ 3921 h 6699"/>
                <a:gd name="T70" fmla="*/ 6016 w 6700"/>
                <a:gd name="T71" fmla="*/ 3743 h 6699"/>
                <a:gd name="T72" fmla="*/ 6014 w 6700"/>
                <a:gd name="T73" fmla="*/ 3649 h 6699"/>
                <a:gd name="T74" fmla="*/ 5956 w 6700"/>
                <a:gd name="T75" fmla="*/ 3475 h 6699"/>
                <a:gd name="T76" fmla="*/ 5866 w 6700"/>
                <a:gd name="T77" fmla="*/ 3367 h 6699"/>
                <a:gd name="T78" fmla="*/ 5714 w 6700"/>
                <a:gd name="T79" fmla="*/ 3276 h 6699"/>
                <a:gd name="T80" fmla="*/ 5544 w 6700"/>
                <a:gd name="T81" fmla="*/ 3252 h 6699"/>
                <a:gd name="T82" fmla="*/ 5374 w 6700"/>
                <a:gd name="T83" fmla="*/ 3292 h 6699"/>
                <a:gd name="T84" fmla="*/ 5222 w 6700"/>
                <a:gd name="T85" fmla="*/ 3397 h 6699"/>
                <a:gd name="T86" fmla="*/ 4089 w 6700"/>
                <a:gd name="T87" fmla="*/ 4429 h 6699"/>
                <a:gd name="T88" fmla="*/ 4011 w 6700"/>
                <a:gd name="T89" fmla="*/ 4291 h 6699"/>
                <a:gd name="T90" fmla="*/ 3891 w 6700"/>
                <a:gd name="T91" fmla="*/ 4187 h 6699"/>
                <a:gd name="T92" fmla="*/ 3741 w 6700"/>
                <a:gd name="T93" fmla="*/ 4131 h 6699"/>
                <a:gd name="T94" fmla="*/ 2119 w 6700"/>
                <a:gd name="T95" fmla="*/ 4123 h 6699"/>
                <a:gd name="T96" fmla="*/ 1943 w 6700"/>
                <a:gd name="T97" fmla="*/ 4157 h 6699"/>
                <a:gd name="T98" fmla="*/ 1795 w 6700"/>
                <a:gd name="T99" fmla="*/ 4257 h 6699"/>
                <a:gd name="T100" fmla="*/ 286 w 6700"/>
                <a:gd name="T101" fmla="*/ 286 h 6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700" h="6699">
                  <a:moveTo>
                    <a:pt x="6700" y="0"/>
                  </a:moveTo>
                  <a:lnTo>
                    <a:pt x="0" y="0"/>
                  </a:lnTo>
                  <a:lnTo>
                    <a:pt x="0" y="6699"/>
                  </a:lnTo>
                  <a:lnTo>
                    <a:pt x="6700" y="6699"/>
                  </a:lnTo>
                  <a:lnTo>
                    <a:pt x="6700" y="6699"/>
                  </a:lnTo>
                  <a:lnTo>
                    <a:pt x="6700" y="0"/>
                  </a:lnTo>
                  <a:lnTo>
                    <a:pt x="6700" y="0"/>
                  </a:lnTo>
                  <a:close/>
                  <a:moveTo>
                    <a:pt x="286" y="6169"/>
                  </a:moveTo>
                  <a:lnTo>
                    <a:pt x="1330" y="5125"/>
                  </a:lnTo>
                  <a:lnTo>
                    <a:pt x="1330" y="5125"/>
                  </a:lnTo>
                  <a:lnTo>
                    <a:pt x="1997" y="4459"/>
                  </a:lnTo>
                  <a:lnTo>
                    <a:pt x="1997" y="4459"/>
                  </a:lnTo>
                  <a:lnTo>
                    <a:pt x="2009" y="4447"/>
                  </a:lnTo>
                  <a:lnTo>
                    <a:pt x="2023" y="4437"/>
                  </a:lnTo>
                  <a:lnTo>
                    <a:pt x="2037" y="4429"/>
                  </a:lnTo>
                  <a:lnTo>
                    <a:pt x="2053" y="4421"/>
                  </a:lnTo>
                  <a:lnTo>
                    <a:pt x="2069" y="4417"/>
                  </a:lnTo>
                  <a:lnTo>
                    <a:pt x="2085" y="4411"/>
                  </a:lnTo>
                  <a:lnTo>
                    <a:pt x="2103" y="4409"/>
                  </a:lnTo>
                  <a:lnTo>
                    <a:pt x="2119" y="4409"/>
                  </a:lnTo>
                  <a:lnTo>
                    <a:pt x="3657" y="4409"/>
                  </a:lnTo>
                  <a:lnTo>
                    <a:pt x="3657" y="4409"/>
                  </a:lnTo>
                  <a:lnTo>
                    <a:pt x="3675" y="4409"/>
                  </a:lnTo>
                  <a:lnTo>
                    <a:pt x="3693" y="4413"/>
                  </a:lnTo>
                  <a:lnTo>
                    <a:pt x="3709" y="4417"/>
                  </a:lnTo>
                  <a:lnTo>
                    <a:pt x="3725" y="4423"/>
                  </a:lnTo>
                  <a:lnTo>
                    <a:pt x="3739" y="4429"/>
                  </a:lnTo>
                  <a:lnTo>
                    <a:pt x="3755" y="4439"/>
                  </a:lnTo>
                  <a:lnTo>
                    <a:pt x="3767" y="4449"/>
                  </a:lnTo>
                  <a:lnTo>
                    <a:pt x="3779" y="4459"/>
                  </a:lnTo>
                  <a:lnTo>
                    <a:pt x="3791" y="4471"/>
                  </a:lnTo>
                  <a:lnTo>
                    <a:pt x="3801" y="4485"/>
                  </a:lnTo>
                  <a:lnTo>
                    <a:pt x="3809" y="4499"/>
                  </a:lnTo>
                  <a:lnTo>
                    <a:pt x="3817" y="4515"/>
                  </a:lnTo>
                  <a:lnTo>
                    <a:pt x="3823" y="4531"/>
                  </a:lnTo>
                  <a:lnTo>
                    <a:pt x="3827" y="4547"/>
                  </a:lnTo>
                  <a:lnTo>
                    <a:pt x="3829" y="4565"/>
                  </a:lnTo>
                  <a:lnTo>
                    <a:pt x="3831" y="4581"/>
                  </a:lnTo>
                  <a:lnTo>
                    <a:pt x="3831" y="4581"/>
                  </a:lnTo>
                  <a:lnTo>
                    <a:pt x="3829" y="4599"/>
                  </a:lnTo>
                  <a:lnTo>
                    <a:pt x="3827" y="4617"/>
                  </a:lnTo>
                  <a:lnTo>
                    <a:pt x="3823" y="4633"/>
                  </a:lnTo>
                  <a:lnTo>
                    <a:pt x="3817" y="4649"/>
                  </a:lnTo>
                  <a:lnTo>
                    <a:pt x="3809" y="4665"/>
                  </a:lnTo>
                  <a:lnTo>
                    <a:pt x="3801" y="4679"/>
                  </a:lnTo>
                  <a:lnTo>
                    <a:pt x="3791" y="4693"/>
                  </a:lnTo>
                  <a:lnTo>
                    <a:pt x="3779" y="4705"/>
                  </a:lnTo>
                  <a:lnTo>
                    <a:pt x="3767" y="4715"/>
                  </a:lnTo>
                  <a:lnTo>
                    <a:pt x="3755" y="4725"/>
                  </a:lnTo>
                  <a:lnTo>
                    <a:pt x="3739" y="4735"/>
                  </a:lnTo>
                  <a:lnTo>
                    <a:pt x="3725" y="4741"/>
                  </a:lnTo>
                  <a:lnTo>
                    <a:pt x="3709" y="4747"/>
                  </a:lnTo>
                  <a:lnTo>
                    <a:pt x="3693" y="4751"/>
                  </a:lnTo>
                  <a:lnTo>
                    <a:pt x="3675" y="4755"/>
                  </a:lnTo>
                  <a:lnTo>
                    <a:pt x="3657" y="4755"/>
                  </a:lnTo>
                  <a:lnTo>
                    <a:pt x="2251" y="4755"/>
                  </a:lnTo>
                  <a:lnTo>
                    <a:pt x="2251" y="5041"/>
                  </a:lnTo>
                  <a:lnTo>
                    <a:pt x="3657" y="5041"/>
                  </a:lnTo>
                  <a:lnTo>
                    <a:pt x="3657" y="5041"/>
                  </a:lnTo>
                  <a:lnTo>
                    <a:pt x="3709" y="5039"/>
                  </a:lnTo>
                  <a:lnTo>
                    <a:pt x="3769" y="5031"/>
                  </a:lnTo>
                  <a:lnTo>
                    <a:pt x="3835" y="5019"/>
                  </a:lnTo>
                  <a:lnTo>
                    <a:pt x="3869" y="5011"/>
                  </a:lnTo>
                  <a:lnTo>
                    <a:pt x="3905" y="5003"/>
                  </a:lnTo>
                  <a:lnTo>
                    <a:pt x="3939" y="4991"/>
                  </a:lnTo>
                  <a:lnTo>
                    <a:pt x="3973" y="4979"/>
                  </a:lnTo>
                  <a:lnTo>
                    <a:pt x="4005" y="4965"/>
                  </a:lnTo>
                  <a:lnTo>
                    <a:pt x="4039" y="4951"/>
                  </a:lnTo>
                  <a:lnTo>
                    <a:pt x="4069" y="4933"/>
                  </a:lnTo>
                  <a:lnTo>
                    <a:pt x="4097" y="4915"/>
                  </a:lnTo>
                  <a:lnTo>
                    <a:pt x="4125" y="4895"/>
                  </a:lnTo>
                  <a:lnTo>
                    <a:pt x="4149" y="4873"/>
                  </a:lnTo>
                  <a:lnTo>
                    <a:pt x="5424" y="3599"/>
                  </a:lnTo>
                  <a:lnTo>
                    <a:pt x="5424" y="3599"/>
                  </a:lnTo>
                  <a:lnTo>
                    <a:pt x="5438" y="3585"/>
                  </a:lnTo>
                  <a:lnTo>
                    <a:pt x="5452" y="3575"/>
                  </a:lnTo>
                  <a:lnTo>
                    <a:pt x="5468" y="3565"/>
                  </a:lnTo>
                  <a:lnTo>
                    <a:pt x="5484" y="3557"/>
                  </a:lnTo>
                  <a:lnTo>
                    <a:pt x="5500" y="3551"/>
                  </a:lnTo>
                  <a:lnTo>
                    <a:pt x="5518" y="3545"/>
                  </a:lnTo>
                  <a:lnTo>
                    <a:pt x="5534" y="3541"/>
                  </a:lnTo>
                  <a:lnTo>
                    <a:pt x="5552" y="3539"/>
                  </a:lnTo>
                  <a:lnTo>
                    <a:pt x="5568" y="3539"/>
                  </a:lnTo>
                  <a:lnTo>
                    <a:pt x="5584" y="3539"/>
                  </a:lnTo>
                  <a:lnTo>
                    <a:pt x="5602" y="3543"/>
                  </a:lnTo>
                  <a:lnTo>
                    <a:pt x="5618" y="3547"/>
                  </a:lnTo>
                  <a:lnTo>
                    <a:pt x="5634" y="3553"/>
                  </a:lnTo>
                  <a:lnTo>
                    <a:pt x="5648" y="3559"/>
                  </a:lnTo>
                  <a:lnTo>
                    <a:pt x="5662" y="3569"/>
                  </a:lnTo>
                  <a:lnTo>
                    <a:pt x="5676" y="3579"/>
                  </a:lnTo>
                  <a:lnTo>
                    <a:pt x="5676" y="3579"/>
                  </a:lnTo>
                  <a:lnTo>
                    <a:pt x="5688" y="3591"/>
                  </a:lnTo>
                  <a:lnTo>
                    <a:pt x="5700" y="3605"/>
                  </a:lnTo>
                  <a:lnTo>
                    <a:pt x="5708" y="3619"/>
                  </a:lnTo>
                  <a:lnTo>
                    <a:pt x="5716" y="3635"/>
                  </a:lnTo>
                  <a:lnTo>
                    <a:pt x="5724" y="3651"/>
                  </a:lnTo>
                  <a:lnTo>
                    <a:pt x="5728" y="3669"/>
                  </a:lnTo>
                  <a:lnTo>
                    <a:pt x="5732" y="3685"/>
                  </a:lnTo>
                  <a:lnTo>
                    <a:pt x="5732" y="3703"/>
                  </a:lnTo>
                  <a:lnTo>
                    <a:pt x="5732" y="3703"/>
                  </a:lnTo>
                  <a:lnTo>
                    <a:pt x="5732" y="3721"/>
                  </a:lnTo>
                  <a:lnTo>
                    <a:pt x="5730" y="3739"/>
                  </a:lnTo>
                  <a:lnTo>
                    <a:pt x="5726" y="3755"/>
                  </a:lnTo>
                  <a:lnTo>
                    <a:pt x="5720" y="3773"/>
                  </a:lnTo>
                  <a:lnTo>
                    <a:pt x="5714" y="3789"/>
                  </a:lnTo>
                  <a:lnTo>
                    <a:pt x="5704" y="3803"/>
                  </a:lnTo>
                  <a:lnTo>
                    <a:pt x="5694" y="3817"/>
                  </a:lnTo>
                  <a:lnTo>
                    <a:pt x="5682" y="3831"/>
                  </a:lnTo>
                  <a:lnTo>
                    <a:pt x="4031" y="5481"/>
                  </a:lnTo>
                  <a:lnTo>
                    <a:pt x="4031" y="5481"/>
                  </a:lnTo>
                  <a:lnTo>
                    <a:pt x="4017" y="5493"/>
                  </a:lnTo>
                  <a:lnTo>
                    <a:pt x="4005" y="5503"/>
                  </a:lnTo>
                  <a:lnTo>
                    <a:pt x="3989" y="5511"/>
                  </a:lnTo>
                  <a:lnTo>
                    <a:pt x="3975" y="5519"/>
                  </a:lnTo>
                  <a:lnTo>
                    <a:pt x="3959" y="5525"/>
                  </a:lnTo>
                  <a:lnTo>
                    <a:pt x="3941" y="5529"/>
                  </a:lnTo>
                  <a:lnTo>
                    <a:pt x="3925" y="5531"/>
                  </a:lnTo>
                  <a:lnTo>
                    <a:pt x="3907" y="5531"/>
                  </a:lnTo>
                  <a:lnTo>
                    <a:pt x="2419" y="5531"/>
                  </a:lnTo>
                  <a:lnTo>
                    <a:pt x="1536" y="6413"/>
                  </a:lnTo>
                  <a:lnTo>
                    <a:pt x="286" y="6413"/>
                  </a:lnTo>
                  <a:lnTo>
                    <a:pt x="286" y="6169"/>
                  </a:lnTo>
                  <a:close/>
                  <a:moveTo>
                    <a:pt x="1941" y="6413"/>
                  </a:moveTo>
                  <a:lnTo>
                    <a:pt x="2537" y="5817"/>
                  </a:lnTo>
                  <a:lnTo>
                    <a:pt x="3907" y="5817"/>
                  </a:lnTo>
                  <a:lnTo>
                    <a:pt x="3907" y="5817"/>
                  </a:lnTo>
                  <a:lnTo>
                    <a:pt x="3953" y="5815"/>
                  </a:lnTo>
                  <a:lnTo>
                    <a:pt x="3999" y="5809"/>
                  </a:lnTo>
                  <a:lnTo>
                    <a:pt x="4041" y="5797"/>
                  </a:lnTo>
                  <a:lnTo>
                    <a:pt x="4083" y="5783"/>
                  </a:lnTo>
                  <a:lnTo>
                    <a:pt x="4125" y="5763"/>
                  </a:lnTo>
                  <a:lnTo>
                    <a:pt x="4163" y="5741"/>
                  </a:lnTo>
                  <a:lnTo>
                    <a:pt x="4199" y="5713"/>
                  </a:lnTo>
                  <a:lnTo>
                    <a:pt x="4233" y="5683"/>
                  </a:lnTo>
                  <a:lnTo>
                    <a:pt x="5884" y="4033"/>
                  </a:lnTo>
                  <a:lnTo>
                    <a:pt x="5884" y="4033"/>
                  </a:lnTo>
                  <a:lnTo>
                    <a:pt x="5900" y="4015"/>
                  </a:lnTo>
                  <a:lnTo>
                    <a:pt x="5916" y="3997"/>
                  </a:lnTo>
                  <a:lnTo>
                    <a:pt x="5942" y="3961"/>
                  </a:lnTo>
                  <a:lnTo>
                    <a:pt x="5966" y="3921"/>
                  </a:lnTo>
                  <a:lnTo>
                    <a:pt x="5986" y="3879"/>
                  </a:lnTo>
                  <a:lnTo>
                    <a:pt x="6000" y="3835"/>
                  </a:lnTo>
                  <a:lnTo>
                    <a:pt x="6012" y="3789"/>
                  </a:lnTo>
                  <a:lnTo>
                    <a:pt x="6016" y="3743"/>
                  </a:lnTo>
                  <a:lnTo>
                    <a:pt x="6018" y="3719"/>
                  </a:lnTo>
                  <a:lnTo>
                    <a:pt x="6018" y="3697"/>
                  </a:lnTo>
                  <a:lnTo>
                    <a:pt x="6018" y="3697"/>
                  </a:lnTo>
                  <a:lnTo>
                    <a:pt x="6014" y="3649"/>
                  </a:lnTo>
                  <a:lnTo>
                    <a:pt x="6006" y="3603"/>
                  </a:lnTo>
                  <a:lnTo>
                    <a:pt x="5994" y="3559"/>
                  </a:lnTo>
                  <a:lnTo>
                    <a:pt x="5976" y="3515"/>
                  </a:lnTo>
                  <a:lnTo>
                    <a:pt x="5956" y="3475"/>
                  </a:lnTo>
                  <a:lnTo>
                    <a:pt x="5930" y="3437"/>
                  </a:lnTo>
                  <a:lnTo>
                    <a:pt x="5900" y="3401"/>
                  </a:lnTo>
                  <a:lnTo>
                    <a:pt x="5866" y="3367"/>
                  </a:lnTo>
                  <a:lnTo>
                    <a:pt x="5866" y="3367"/>
                  </a:lnTo>
                  <a:lnTo>
                    <a:pt x="5832" y="3338"/>
                  </a:lnTo>
                  <a:lnTo>
                    <a:pt x="5794" y="3312"/>
                  </a:lnTo>
                  <a:lnTo>
                    <a:pt x="5754" y="3292"/>
                  </a:lnTo>
                  <a:lnTo>
                    <a:pt x="5714" y="3276"/>
                  </a:lnTo>
                  <a:lnTo>
                    <a:pt x="5672" y="3264"/>
                  </a:lnTo>
                  <a:lnTo>
                    <a:pt x="5630" y="3256"/>
                  </a:lnTo>
                  <a:lnTo>
                    <a:pt x="5588" y="3252"/>
                  </a:lnTo>
                  <a:lnTo>
                    <a:pt x="5544" y="3252"/>
                  </a:lnTo>
                  <a:lnTo>
                    <a:pt x="5500" y="3256"/>
                  </a:lnTo>
                  <a:lnTo>
                    <a:pt x="5458" y="3264"/>
                  </a:lnTo>
                  <a:lnTo>
                    <a:pt x="5414" y="3276"/>
                  </a:lnTo>
                  <a:lnTo>
                    <a:pt x="5374" y="3292"/>
                  </a:lnTo>
                  <a:lnTo>
                    <a:pt x="5332" y="3312"/>
                  </a:lnTo>
                  <a:lnTo>
                    <a:pt x="5294" y="3336"/>
                  </a:lnTo>
                  <a:lnTo>
                    <a:pt x="5258" y="3365"/>
                  </a:lnTo>
                  <a:lnTo>
                    <a:pt x="5222" y="3397"/>
                  </a:lnTo>
                  <a:lnTo>
                    <a:pt x="4109" y="4507"/>
                  </a:lnTo>
                  <a:lnTo>
                    <a:pt x="4109" y="4507"/>
                  </a:lnTo>
                  <a:lnTo>
                    <a:pt x="4101" y="4467"/>
                  </a:lnTo>
                  <a:lnTo>
                    <a:pt x="4089" y="4429"/>
                  </a:lnTo>
                  <a:lnTo>
                    <a:pt x="4075" y="4391"/>
                  </a:lnTo>
                  <a:lnTo>
                    <a:pt x="4055" y="4355"/>
                  </a:lnTo>
                  <a:lnTo>
                    <a:pt x="4035" y="4323"/>
                  </a:lnTo>
                  <a:lnTo>
                    <a:pt x="4011" y="4291"/>
                  </a:lnTo>
                  <a:lnTo>
                    <a:pt x="3985" y="4261"/>
                  </a:lnTo>
                  <a:lnTo>
                    <a:pt x="3955" y="4233"/>
                  </a:lnTo>
                  <a:lnTo>
                    <a:pt x="3925" y="4209"/>
                  </a:lnTo>
                  <a:lnTo>
                    <a:pt x="3891" y="4187"/>
                  </a:lnTo>
                  <a:lnTo>
                    <a:pt x="3855" y="4169"/>
                  </a:lnTo>
                  <a:lnTo>
                    <a:pt x="3819" y="4153"/>
                  </a:lnTo>
                  <a:lnTo>
                    <a:pt x="3781" y="4139"/>
                  </a:lnTo>
                  <a:lnTo>
                    <a:pt x="3741" y="4131"/>
                  </a:lnTo>
                  <a:lnTo>
                    <a:pt x="3699" y="4125"/>
                  </a:lnTo>
                  <a:lnTo>
                    <a:pt x="3657" y="4123"/>
                  </a:lnTo>
                  <a:lnTo>
                    <a:pt x="2119" y="4123"/>
                  </a:lnTo>
                  <a:lnTo>
                    <a:pt x="2119" y="4123"/>
                  </a:lnTo>
                  <a:lnTo>
                    <a:pt x="2073" y="4125"/>
                  </a:lnTo>
                  <a:lnTo>
                    <a:pt x="2029" y="4131"/>
                  </a:lnTo>
                  <a:lnTo>
                    <a:pt x="1985" y="4143"/>
                  </a:lnTo>
                  <a:lnTo>
                    <a:pt x="1943" y="4157"/>
                  </a:lnTo>
                  <a:lnTo>
                    <a:pt x="1903" y="4177"/>
                  </a:lnTo>
                  <a:lnTo>
                    <a:pt x="1865" y="4199"/>
                  </a:lnTo>
                  <a:lnTo>
                    <a:pt x="1829" y="4227"/>
                  </a:lnTo>
                  <a:lnTo>
                    <a:pt x="1795" y="4257"/>
                  </a:lnTo>
                  <a:lnTo>
                    <a:pt x="1162" y="4889"/>
                  </a:lnTo>
                  <a:lnTo>
                    <a:pt x="1162" y="4889"/>
                  </a:lnTo>
                  <a:lnTo>
                    <a:pt x="286" y="5765"/>
                  </a:lnTo>
                  <a:lnTo>
                    <a:pt x="286" y="286"/>
                  </a:lnTo>
                  <a:lnTo>
                    <a:pt x="6416" y="286"/>
                  </a:lnTo>
                  <a:lnTo>
                    <a:pt x="6416" y="6413"/>
                  </a:lnTo>
                  <a:lnTo>
                    <a:pt x="1941" y="6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9" name="Freeform 106"/>
            <p:cNvSpPr>
              <a:spLocks/>
            </p:cNvSpPr>
            <p:nvPr/>
          </p:nvSpPr>
          <p:spPr bwMode="auto">
            <a:xfrm>
              <a:off x="3313" y="1320"/>
              <a:ext cx="1856" cy="1856"/>
            </a:xfrm>
            <a:custGeom>
              <a:avLst/>
              <a:gdLst>
                <a:gd name="T0" fmla="*/ 1072 w 1856"/>
                <a:gd name="T1" fmla="*/ 0 h 1856"/>
                <a:gd name="T2" fmla="*/ 786 w 1856"/>
                <a:gd name="T3" fmla="*/ 0 h 1856"/>
                <a:gd name="T4" fmla="*/ 786 w 1856"/>
                <a:gd name="T5" fmla="*/ 784 h 1856"/>
                <a:gd name="T6" fmla="*/ 0 w 1856"/>
                <a:gd name="T7" fmla="*/ 784 h 1856"/>
                <a:gd name="T8" fmla="*/ 0 w 1856"/>
                <a:gd name="T9" fmla="*/ 1070 h 1856"/>
                <a:gd name="T10" fmla="*/ 786 w 1856"/>
                <a:gd name="T11" fmla="*/ 1070 h 1856"/>
                <a:gd name="T12" fmla="*/ 786 w 1856"/>
                <a:gd name="T13" fmla="*/ 1856 h 1856"/>
                <a:gd name="T14" fmla="*/ 1072 w 1856"/>
                <a:gd name="T15" fmla="*/ 1856 h 1856"/>
                <a:gd name="T16" fmla="*/ 1072 w 1856"/>
                <a:gd name="T17" fmla="*/ 1070 h 1856"/>
                <a:gd name="T18" fmla="*/ 1856 w 1856"/>
                <a:gd name="T19" fmla="*/ 1070 h 1856"/>
                <a:gd name="T20" fmla="*/ 1856 w 1856"/>
                <a:gd name="T21" fmla="*/ 784 h 1856"/>
                <a:gd name="T22" fmla="*/ 1072 w 1856"/>
                <a:gd name="T23" fmla="*/ 784 h 1856"/>
                <a:gd name="T24" fmla="*/ 1072 w 1856"/>
                <a:gd name="T25" fmla="*/ 0 h 1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56" h="1856">
                  <a:moveTo>
                    <a:pt x="1072" y="0"/>
                  </a:moveTo>
                  <a:lnTo>
                    <a:pt x="786" y="0"/>
                  </a:lnTo>
                  <a:lnTo>
                    <a:pt x="786" y="784"/>
                  </a:lnTo>
                  <a:lnTo>
                    <a:pt x="0" y="784"/>
                  </a:lnTo>
                  <a:lnTo>
                    <a:pt x="0" y="1070"/>
                  </a:lnTo>
                  <a:lnTo>
                    <a:pt x="786" y="1070"/>
                  </a:lnTo>
                  <a:lnTo>
                    <a:pt x="786" y="1856"/>
                  </a:lnTo>
                  <a:lnTo>
                    <a:pt x="1072" y="1856"/>
                  </a:lnTo>
                  <a:lnTo>
                    <a:pt x="1072" y="1070"/>
                  </a:lnTo>
                  <a:lnTo>
                    <a:pt x="1856" y="1070"/>
                  </a:lnTo>
                  <a:lnTo>
                    <a:pt x="1856" y="784"/>
                  </a:lnTo>
                  <a:lnTo>
                    <a:pt x="1072" y="784"/>
                  </a:lnTo>
                  <a:lnTo>
                    <a:pt x="10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</p:grpSp>
      <p:grpSp>
        <p:nvGrpSpPr>
          <p:cNvPr id="60" name="Group 187"/>
          <p:cNvGrpSpPr>
            <a:grpSpLocks noChangeAspect="1"/>
          </p:cNvGrpSpPr>
          <p:nvPr/>
        </p:nvGrpSpPr>
        <p:grpSpPr bwMode="auto">
          <a:xfrm>
            <a:off x="937726" y="4782544"/>
            <a:ext cx="977233" cy="948578"/>
            <a:chOff x="986" y="0"/>
            <a:chExt cx="6696" cy="6695"/>
          </a:xfrm>
          <a:solidFill>
            <a:schemeClr val="accent6"/>
          </a:solidFill>
        </p:grpSpPr>
        <p:sp>
          <p:nvSpPr>
            <p:cNvPr id="61" name="Freeform 188"/>
            <p:cNvSpPr>
              <a:spLocks noEditPoints="1"/>
            </p:cNvSpPr>
            <p:nvPr/>
          </p:nvSpPr>
          <p:spPr bwMode="auto">
            <a:xfrm>
              <a:off x="986" y="0"/>
              <a:ext cx="6696" cy="6695"/>
            </a:xfrm>
            <a:custGeom>
              <a:avLst/>
              <a:gdLst>
                <a:gd name="T0" fmla="*/ 1044 w 6696"/>
                <a:gd name="T1" fmla="*/ 6695 h 6695"/>
                <a:gd name="T2" fmla="*/ 1254 w 6696"/>
                <a:gd name="T3" fmla="*/ 5147 h 6695"/>
                <a:gd name="T4" fmla="*/ 1320 w 6696"/>
                <a:gd name="T5" fmla="*/ 5017 h 6695"/>
                <a:gd name="T6" fmla="*/ 1406 w 6696"/>
                <a:gd name="T7" fmla="*/ 4901 h 6695"/>
                <a:gd name="T8" fmla="*/ 1510 w 6696"/>
                <a:gd name="T9" fmla="*/ 4801 h 6695"/>
                <a:gd name="T10" fmla="*/ 1630 w 6696"/>
                <a:gd name="T11" fmla="*/ 4721 h 6695"/>
                <a:gd name="T12" fmla="*/ 1767 w 6696"/>
                <a:gd name="T13" fmla="*/ 4661 h 6695"/>
                <a:gd name="T14" fmla="*/ 2777 w 6696"/>
                <a:gd name="T15" fmla="*/ 4319 h 6695"/>
                <a:gd name="T16" fmla="*/ 2801 w 6696"/>
                <a:gd name="T17" fmla="*/ 4329 h 6695"/>
                <a:gd name="T18" fmla="*/ 2903 w 6696"/>
                <a:gd name="T19" fmla="*/ 4433 h 6695"/>
                <a:gd name="T20" fmla="*/ 2979 w 6696"/>
                <a:gd name="T21" fmla="*/ 4495 h 6695"/>
                <a:gd name="T22" fmla="*/ 3063 w 6696"/>
                <a:gd name="T23" fmla="*/ 4543 h 6695"/>
                <a:gd name="T24" fmla="*/ 3153 w 6696"/>
                <a:gd name="T25" fmla="*/ 4579 h 6695"/>
                <a:gd name="T26" fmla="*/ 3249 w 6696"/>
                <a:gd name="T27" fmla="*/ 4601 h 6695"/>
                <a:gd name="T28" fmla="*/ 3347 w 6696"/>
                <a:gd name="T29" fmla="*/ 4607 h 6695"/>
                <a:gd name="T30" fmla="*/ 3413 w 6696"/>
                <a:gd name="T31" fmla="*/ 4605 h 6695"/>
                <a:gd name="T32" fmla="*/ 3509 w 6696"/>
                <a:gd name="T33" fmla="*/ 4587 h 6695"/>
                <a:gd name="T34" fmla="*/ 3601 w 6696"/>
                <a:gd name="T35" fmla="*/ 4557 h 6695"/>
                <a:gd name="T36" fmla="*/ 3687 w 6696"/>
                <a:gd name="T37" fmla="*/ 4513 h 6695"/>
                <a:gd name="T38" fmla="*/ 3767 w 6696"/>
                <a:gd name="T39" fmla="*/ 4455 h 6695"/>
                <a:gd name="T40" fmla="*/ 3893 w 6696"/>
                <a:gd name="T41" fmla="*/ 4329 h 6695"/>
                <a:gd name="T42" fmla="*/ 3909 w 6696"/>
                <a:gd name="T43" fmla="*/ 4321 h 6695"/>
                <a:gd name="T44" fmla="*/ 4929 w 6696"/>
                <a:gd name="T45" fmla="*/ 4661 h 6695"/>
                <a:gd name="T46" fmla="*/ 5019 w 6696"/>
                <a:gd name="T47" fmla="*/ 4699 h 6695"/>
                <a:gd name="T48" fmla="*/ 5146 w 6696"/>
                <a:gd name="T49" fmla="*/ 4773 h 6695"/>
                <a:gd name="T50" fmla="*/ 5256 w 6696"/>
                <a:gd name="T51" fmla="*/ 4865 h 6695"/>
                <a:gd name="T52" fmla="*/ 5350 w 6696"/>
                <a:gd name="T53" fmla="*/ 4977 h 6695"/>
                <a:gd name="T54" fmla="*/ 5422 w 6696"/>
                <a:gd name="T55" fmla="*/ 5103 h 6695"/>
                <a:gd name="T56" fmla="*/ 5650 w 6696"/>
                <a:gd name="T57" fmla="*/ 6695 h 6695"/>
                <a:gd name="T58" fmla="*/ 0 w 6696"/>
                <a:gd name="T59" fmla="*/ 0 h 6695"/>
                <a:gd name="T60" fmla="*/ 5740 w 6696"/>
                <a:gd name="T61" fmla="*/ 5145 h 6695"/>
                <a:gd name="T62" fmla="*/ 5712 w 6696"/>
                <a:gd name="T63" fmla="*/ 5057 h 6695"/>
                <a:gd name="T64" fmla="*/ 5626 w 6696"/>
                <a:gd name="T65" fmla="*/ 4879 h 6695"/>
                <a:gd name="T66" fmla="*/ 5510 w 6696"/>
                <a:gd name="T67" fmla="*/ 4719 h 6695"/>
                <a:gd name="T68" fmla="*/ 5368 w 6696"/>
                <a:gd name="T69" fmla="*/ 4583 h 6695"/>
                <a:gd name="T70" fmla="*/ 5204 w 6696"/>
                <a:gd name="T71" fmla="*/ 4471 h 6695"/>
                <a:gd name="T72" fmla="*/ 5021 w 6696"/>
                <a:gd name="T73" fmla="*/ 4391 h 6695"/>
                <a:gd name="T74" fmla="*/ 3997 w 6696"/>
                <a:gd name="T75" fmla="*/ 4045 h 6695"/>
                <a:gd name="T76" fmla="*/ 3931 w 6696"/>
                <a:gd name="T77" fmla="*/ 4035 h 6695"/>
                <a:gd name="T78" fmla="*/ 3865 w 6696"/>
                <a:gd name="T79" fmla="*/ 4039 h 6695"/>
                <a:gd name="T80" fmla="*/ 3801 w 6696"/>
                <a:gd name="T81" fmla="*/ 4057 h 6695"/>
                <a:gd name="T82" fmla="*/ 3741 w 6696"/>
                <a:gd name="T83" fmla="*/ 4087 h 6695"/>
                <a:gd name="T84" fmla="*/ 3689 w 6696"/>
                <a:gd name="T85" fmla="*/ 4131 h 6695"/>
                <a:gd name="T86" fmla="*/ 3583 w 6696"/>
                <a:gd name="T87" fmla="*/ 4237 h 6695"/>
                <a:gd name="T88" fmla="*/ 3491 w 6696"/>
                <a:gd name="T89" fmla="*/ 4293 h 6695"/>
                <a:gd name="T90" fmla="*/ 3385 w 6696"/>
                <a:gd name="T91" fmla="*/ 4321 h 6695"/>
                <a:gd name="T92" fmla="*/ 3311 w 6696"/>
                <a:gd name="T93" fmla="*/ 4321 h 6695"/>
                <a:gd name="T94" fmla="*/ 3205 w 6696"/>
                <a:gd name="T95" fmla="*/ 4293 h 6695"/>
                <a:gd name="T96" fmla="*/ 3111 w 6696"/>
                <a:gd name="T97" fmla="*/ 4237 h 6695"/>
                <a:gd name="T98" fmla="*/ 3005 w 6696"/>
                <a:gd name="T99" fmla="*/ 4131 h 6695"/>
                <a:gd name="T100" fmla="*/ 2953 w 6696"/>
                <a:gd name="T101" fmla="*/ 4087 h 6695"/>
                <a:gd name="T102" fmla="*/ 2895 w 6696"/>
                <a:gd name="T103" fmla="*/ 4057 h 6695"/>
                <a:gd name="T104" fmla="*/ 2831 w 6696"/>
                <a:gd name="T105" fmla="*/ 4039 h 6695"/>
                <a:gd name="T106" fmla="*/ 2763 w 6696"/>
                <a:gd name="T107" fmla="*/ 4035 h 6695"/>
                <a:gd name="T108" fmla="*/ 2697 w 6696"/>
                <a:gd name="T109" fmla="*/ 4045 h 6695"/>
                <a:gd name="T110" fmla="*/ 1675 w 6696"/>
                <a:gd name="T111" fmla="*/ 4391 h 6695"/>
                <a:gd name="T112" fmla="*/ 1490 w 6696"/>
                <a:gd name="T113" fmla="*/ 4471 h 6695"/>
                <a:gd name="T114" fmla="*/ 1328 w 6696"/>
                <a:gd name="T115" fmla="*/ 4583 h 6695"/>
                <a:gd name="T116" fmla="*/ 1186 w 6696"/>
                <a:gd name="T117" fmla="*/ 4719 h 6695"/>
                <a:gd name="T118" fmla="*/ 1070 w 6696"/>
                <a:gd name="T119" fmla="*/ 4879 h 6695"/>
                <a:gd name="T120" fmla="*/ 982 w 6696"/>
                <a:gd name="T121" fmla="*/ 5057 h 6695"/>
                <a:gd name="T122" fmla="*/ 284 w 6696"/>
                <a:gd name="T123" fmla="*/ 6411 h 6695"/>
                <a:gd name="T124" fmla="*/ 6410 w 6696"/>
                <a:gd name="T125" fmla="*/ 6411 h 6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96" h="6695">
                  <a:moveTo>
                    <a:pt x="0" y="0"/>
                  </a:moveTo>
                  <a:lnTo>
                    <a:pt x="0" y="6695"/>
                  </a:lnTo>
                  <a:lnTo>
                    <a:pt x="1044" y="6695"/>
                  </a:lnTo>
                  <a:lnTo>
                    <a:pt x="1236" y="5193"/>
                  </a:lnTo>
                  <a:lnTo>
                    <a:pt x="1236" y="5193"/>
                  </a:lnTo>
                  <a:lnTo>
                    <a:pt x="1254" y="5147"/>
                  </a:lnTo>
                  <a:lnTo>
                    <a:pt x="1272" y="5103"/>
                  </a:lnTo>
                  <a:lnTo>
                    <a:pt x="1294" y="5059"/>
                  </a:lnTo>
                  <a:lnTo>
                    <a:pt x="1320" y="5017"/>
                  </a:lnTo>
                  <a:lnTo>
                    <a:pt x="1346" y="4977"/>
                  </a:lnTo>
                  <a:lnTo>
                    <a:pt x="1374" y="4939"/>
                  </a:lnTo>
                  <a:lnTo>
                    <a:pt x="1406" y="4901"/>
                  </a:lnTo>
                  <a:lnTo>
                    <a:pt x="1438" y="4865"/>
                  </a:lnTo>
                  <a:lnTo>
                    <a:pt x="1474" y="4833"/>
                  </a:lnTo>
                  <a:lnTo>
                    <a:pt x="1510" y="4801"/>
                  </a:lnTo>
                  <a:lnTo>
                    <a:pt x="1548" y="4773"/>
                  </a:lnTo>
                  <a:lnTo>
                    <a:pt x="1588" y="4745"/>
                  </a:lnTo>
                  <a:lnTo>
                    <a:pt x="1630" y="4721"/>
                  </a:lnTo>
                  <a:lnTo>
                    <a:pt x="1675" y="4699"/>
                  </a:lnTo>
                  <a:lnTo>
                    <a:pt x="1719" y="4679"/>
                  </a:lnTo>
                  <a:lnTo>
                    <a:pt x="1767" y="4661"/>
                  </a:lnTo>
                  <a:lnTo>
                    <a:pt x="2767" y="4321"/>
                  </a:lnTo>
                  <a:lnTo>
                    <a:pt x="2767" y="4321"/>
                  </a:lnTo>
                  <a:lnTo>
                    <a:pt x="2777" y="4319"/>
                  </a:lnTo>
                  <a:lnTo>
                    <a:pt x="2785" y="4321"/>
                  </a:lnTo>
                  <a:lnTo>
                    <a:pt x="2793" y="4323"/>
                  </a:lnTo>
                  <a:lnTo>
                    <a:pt x="2801" y="4329"/>
                  </a:lnTo>
                  <a:lnTo>
                    <a:pt x="2879" y="4409"/>
                  </a:lnTo>
                  <a:lnTo>
                    <a:pt x="2879" y="4409"/>
                  </a:lnTo>
                  <a:lnTo>
                    <a:pt x="2903" y="4433"/>
                  </a:lnTo>
                  <a:lnTo>
                    <a:pt x="2927" y="4455"/>
                  </a:lnTo>
                  <a:lnTo>
                    <a:pt x="2953" y="4475"/>
                  </a:lnTo>
                  <a:lnTo>
                    <a:pt x="2979" y="4495"/>
                  </a:lnTo>
                  <a:lnTo>
                    <a:pt x="3007" y="4513"/>
                  </a:lnTo>
                  <a:lnTo>
                    <a:pt x="3035" y="4529"/>
                  </a:lnTo>
                  <a:lnTo>
                    <a:pt x="3063" y="4543"/>
                  </a:lnTo>
                  <a:lnTo>
                    <a:pt x="3093" y="4557"/>
                  </a:lnTo>
                  <a:lnTo>
                    <a:pt x="3123" y="4569"/>
                  </a:lnTo>
                  <a:lnTo>
                    <a:pt x="3153" y="4579"/>
                  </a:lnTo>
                  <a:lnTo>
                    <a:pt x="3185" y="4587"/>
                  </a:lnTo>
                  <a:lnTo>
                    <a:pt x="3217" y="4595"/>
                  </a:lnTo>
                  <a:lnTo>
                    <a:pt x="3249" y="4601"/>
                  </a:lnTo>
                  <a:lnTo>
                    <a:pt x="3281" y="4605"/>
                  </a:lnTo>
                  <a:lnTo>
                    <a:pt x="3315" y="4607"/>
                  </a:lnTo>
                  <a:lnTo>
                    <a:pt x="3347" y="4607"/>
                  </a:lnTo>
                  <a:lnTo>
                    <a:pt x="3347" y="4607"/>
                  </a:lnTo>
                  <a:lnTo>
                    <a:pt x="3381" y="4607"/>
                  </a:lnTo>
                  <a:lnTo>
                    <a:pt x="3413" y="4605"/>
                  </a:lnTo>
                  <a:lnTo>
                    <a:pt x="3447" y="4601"/>
                  </a:lnTo>
                  <a:lnTo>
                    <a:pt x="3479" y="4595"/>
                  </a:lnTo>
                  <a:lnTo>
                    <a:pt x="3509" y="4587"/>
                  </a:lnTo>
                  <a:lnTo>
                    <a:pt x="3541" y="4579"/>
                  </a:lnTo>
                  <a:lnTo>
                    <a:pt x="3571" y="4569"/>
                  </a:lnTo>
                  <a:lnTo>
                    <a:pt x="3601" y="4557"/>
                  </a:lnTo>
                  <a:lnTo>
                    <a:pt x="3631" y="4543"/>
                  </a:lnTo>
                  <a:lnTo>
                    <a:pt x="3659" y="4529"/>
                  </a:lnTo>
                  <a:lnTo>
                    <a:pt x="3687" y="4513"/>
                  </a:lnTo>
                  <a:lnTo>
                    <a:pt x="3715" y="4495"/>
                  </a:lnTo>
                  <a:lnTo>
                    <a:pt x="3741" y="4475"/>
                  </a:lnTo>
                  <a:lnTo>
                    <a:pt x="3767" y="4455"/>
                  </a:lnTo>
                  <a:lnTo>
                    <a:pt x="3791" y="4433"/>
                  </a:lnTo>
                  <a:lnTo>
                    <a:pt x="3815" y="4409"/>
                  </a:lnTo>
                  <a:lnTo>
                    <a:pt x="3893" y="4329"/>
                  </a:lnTo>
                  <a:lnTo>
                    <a:pt x="3893" y="4329"/>
                  </a:lnTo>
                  <a:lnTo>
                    <a:pt x="3901" y="4323"/>
                  </a:lnTo>
                  <a:lnTo>
                    <a:pt x="3909" y="4321"/>
                  </a:lnTo>
                  <a:lnTo>
                    <a:pt x="3919" y="4319"/>
                  </a:lnTo>
                  <a:lnTo>
                    <a:pt x="3927" y="4321"/>
                  </a:lnTo>
                  <a:lnTo>
                    <a:pt x="4929" y="4661"/>
                  </a:lnTo>
                  <a:lnTo>
                    <a:pt x="4929" y="4661"/>
                  </a:lnTo>
                  <a:lnTo>
                    <a:pt x="4975" y="4679"/>
                  </a:lnTo>
                  <a:lnTo>
                    <a:pt x="5019" y="4699"/>
                  </a:lnTo>
                  <a:lnTo>
                    <a:pt x="5064" y="4721"/>
                  </a:lnTo>
                  <a:lnTo>
                    <a:pt x="5106" y="4745"/>
                  </a:lnTo>
                  <a:lnTo>
                    <a:pt x="5146" y="4773"/>
                  </a:lnTo>
                  <a:lnTo>
                    <a:pt x="5184" y="4801"/>
                  </a:lnTo>
                  <a:lnTo>
                    <a:pt x="5222" y="4833"/>
                  </a:lnTo>
                  <a:lnTo>
                    <a:pt x="5256" y="4865"/>
                  </a:lnTo>
                  <a:lnTo>
                    <a:pt x="5290" y="4901"/>
                  </a:lnTo>
                  <a:lnTo>
                    <a:pt x="5320" y="4939"/>
                  </a:lnTo>
                  <a:lnTo>
                    <a:pt x="5350" y="4977"/>
                  </a:lnTo>
                  <a:lnTo>
                    <a:pt x="5376" y="5017"/>
                  </a:lnTo>
                  <a:lnTo>
                    <a:pt x="5400" y="5059"/>
                  </a:lnTo>
                  <a:lnTo>
                    <a:pt x="5422" y="5103"/>
                  </a:lnTo>
                  <a:lnTo>
                    <a:pt x="5442" y="5147"/>
                  </a:lnTo>
                  <a:lnTo>
                    <a:pt x="5458" y="5193"/>
                  </a:lnTo>
                  <a:lnTo>
                    <a:pt x="5650" y="6695"/>
                  </a:lnTo>
                  <a:lnTo>
                    <a:pt x="6696" y="6695"/>
                  </a:lnTo>
                  <a:lnTo>
                    <a:pt x="6696" y="0"/>
                  </a:lnTo>
                  <a:lnTo>
                    <a:pt x="0" y="0"/>
                  </a:lnTo>
                  <a:close/>
                  <a:moveTo>
                    <a:pt x="6410" y="6411"/>
                  </a:moveTo>
                  <a:lnTo>
                    <a:pt x="5902" y="6411"/>
                  </a:lnTo>
                  <a:lnTo>
                    <a:pt x="5740" y="5145"/>
                  </a:lnTo>
                  <a:lnTo>
                    <a:pt x="5734" y="5121"/>
                  </a:lnTo>
                  <a:lnTo>
                    <a:pt x="5734" y="5121"/>
                  </a:lnTo>
                  <a:lnTo>
                    <a:pt x="5712" y="5057"/>
                  </a:lnTo>
                  <a:lnTo>
                    <a:pt x="5686" y="4995"/>
                  </a:lnTo>
                  <a:lnTo>
                    <a:pt x="5658" y="4935"/>
                  </a:lnTo>
                  <a:lnTo>
                    <a:pt x="5626" y="4879"/>
                  </a:lnTo>
                  <a:lnTo>
                    <a:pt x="5590" y="4823"/>
                  </a:lnTo>
                  <a:lnTo>
                    <a:pt x="5552" y="4769"/>
                  </a:lnTo>
                  <a:lnTo>
                    <a:pt x="5510" y="4719"/>
                  </a:lnTo>
                  <a:lnTo>
                    <a:pt x="5464" y="4671"/>
                  </a:lnTo>
                  <a:lnTo>
                    <a:pt x="5418" y="4625"/>
                  </a:lnTo>
                  <a:lnTo>
                    <a:pt x="5368" y="4583"/>
                  </a:lnTo>
                  <a:lnTo>
                    <a:pt x="5316" y="4543"/>
                  </a:lnTo>
                  <a:lnTo>
                    <a:pt x="5260" y="4505"/>
                  </a:lnTo>
                  <a:lnTo>
                    <a:pt x="5204" y="4471"/>
                  </a:lnTo>
                  <a:lnTo>
                    <a:pt x="5146" y="4441"/>
                  </a:lnTo>
                  <a:lnTo>
                    <a:pt x="5084" y="4415"/>
                  </a:lnTo>
                  <a:lnTo>
                    <a:pt x="5021" y="4391"/>
                  </a:lnTo>
                  <a:lnTo>
                    <a:pt x="4019" y="4051"/>
                  </a:lnTo>
                  <a:lnTo>
                    <a:pt x="4019" y="4051"/>
                  </a:lnTo>
                  <a:lnTo>
                    <a:pt x="3997" y="4045"/>
                  </a:lnTo>
                  <a:lnTo>
                    <a:pt x="3975" y="4039"/>
                  </a:lnTo>
                  <a:lnTo>
                    <a:pt x="3953" y="4037"/>
                  </a:lnTo>
                  <a:lnTo>
                    <a:pt x="3931" y="4035"/>
                  </a:lnTo>
                  <a:lnTo>
                    <a:pt x="3909" y="4035"/>
                  </a:lnTo>
                  <a:lnTo>
                    <a:pt x="3887" y="4035"/>
                  </a:lnTo>
                  <a:lnTo>
                    <a:pt x="3865" y="4039"/>
                  </a:lnTo>
                  <a:lnTo>
                    <a:pt x="3843" y="4043"/>
                  </a:lnTo>
                  <a:lnTo>
                    <a:pt x="3821" y="4049"/>
                  </a:lnTo>
                  <a:lnTo>
                    <a:pt x="3801" y="4057"/>
                  </a:lnTo>
                  <a:lnTo>
                    <a:pt x="3781" y="4065"/>
                  </a:lnTo>
                  <a:lnTo>
                    <a:pt x="3761" y="4075"/>
                  </a:lnTo>
                  <a:lnTo>
                    <a:pt x="3741" y="4087"/>
                  </a:lnTo>
                  <a:lnTo>
                    <a:pt x="3723" y="4101"/>
                  </a:lnTo>
                  <a:lnTo>
                    <a:pt x="3705" y="4115"/>
                  </a:lnTo>
                  <a:lnTo>
                    <a:pt x="3689" y="4131"/>
                  </a:lnTo>
                  <a:lnTo>
                    <a:pt x="3611" y="4211"/>
                  </a:lnTo>
                  <a:lnTo>
                    <a:pt x="3611" y="4211"/>
                  </a:lnTo>
                  <a:lnTo>
                    <a:pt x="3583" y="4237"/>
                  </a:lnTo>
                  <a:lnTo>
                    <a:pt x="3555" y="4259"/>
                  </a:lnTo>
                  <a:lnTo>
                    <a:pt x="3523" y="4277"/>
                  </a:lnTo>
                  <a:lnTo>
                    <a:pt x="3491" y="4293"/>
                  </a:lnTo>
                  <a:lnTo>
                    <a:pt x="3457" y="4305"/>
                  </a:lnTo>
                  <a:lnTo>
                    <a:pt x="3421" y="4315"/>
                  </a:lnTo>
                  <a:lnTo>
                    <a:pt x="3385" y="4321"/>
                  </a:lnTo>
                  <a:lnTo>
                    <a:pt x="3347" y="4323"/>
                  </a:lnTo>
                  <a:lnTo>
                    <a:pt x="3347" y="4323"/>
                  </a:lnTo>
                  <a:lnTo>
                    <a:pt x="3311" y="4321"/>
                  </a:lnTo>
                  <a:lnTo>
                    <a:pt x="3273" y="4315"/>
                  </a:lnTo>
                  <a:lnTo>
                    <a:pt x="3239" y="4305"/>
                  </a:lnTo>
                  <a:lnTo>
                    <a:pt x="3205" y="4293"/>
                  </a:lnTo>
                  <a:lnTo>
                    <a:pt x="3171" y="4277"/>
                  </a:lnTo>
                  <a:lnTo>
                    <a:pt x="3141" y="4259"/>
                  </a:lnTo>
                  <a:lnTo>
                    <a:pt x="3111" y="4237"/>
                  </a:lnTo>
                  <a:lnTo>
                    <a:pt x="3083" y="4211"/>
                  </a:lnTo>
                  <a:lnTo>
                    <a:pt x="3005" y="4131"/>
                  </a:lnTo>
                  <a:lnTo>
                    <a:pt x="3005" y="4131"/>
                  </a:lnTo>
                  <a:lnTo>
                    <a:pt x="2989" y="4115"/>
                  </a:lnTo>
                  <a:lnTo>
                    <a:pt x="2971" y="4101"/>
                  </a:lnTo>
                  <a:lnTo>
                    <a:pt x="2953" y="4087"/>
                  </a:lnTo>
                  <a:lnTo>
                    <a:pt x="2935" y="4075"/>
                  </a:lnTo>
                  <a:lnTo>
                    <a:pt x="2915" y="4065"/>
                  </a:lnTo>
                  <a:lnTo>
                    <a:pt x="2895" y="4057"/>
                  </a:lnTo>
                  <a:lnTo>
                    <a:pt x="2873" y="4049"/>
                  </a:lnTo>
                  <a:lnTo>
                    <a:pt x="2853" y="4043"/>
                  </a:lnTo>
                  <a:lnTo>
                    <a:pt x="2831" y="4039"/>
                  </a:lnTo>
                  <a:lnTo>
                    <a:pt x="2809" y="4035"/>
                  </a:lnTo>
                  <a:lnTo>
                    <a:pt x="2787" y="4035"/>
                  </a:lnTo>
                  <a:lnTo>
                    <a:pt x="2763" y="4035"/>
                  </a:lnTo>
                  <a:lnTo>
                    <a:pt x="2741" y="4037"/>
                  </a:lnTo>
                  <a:lnTo>
                    <a:pt x="2719" y="4039"/>
                  </a:lnTo>
                  <a:lnTo>
                    <a:pt x="2697" y="4045"/>
                  </a:lnTo>
                  <a:lnTo>
                    <a:pt x="2675" y="405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1610" y="4415"/>
                  </a:lnTo>
                  <a:lnTo>
                    <a:pt x="1550" y="4441"/>
                  </a:lnTo>
                  <a:lnTo>
                    <a:pt x="1490" y="4471"/>
                  </a:lnTo>
                  <a:lnTo>
                    <a:pt x="1434" y="4505"/>
                  </a:lnTo>
                  <a:lnTo>
                    <a:pt x="1380" y="4543"/>
                  </a:lnTo>
                  <a:lnTo>
                    <a:pt x="1328" y="4583"/>
                  </a:lnTo>
                  <a:lnTo>
                    <a:pt x="1278" y="4625"/>
                  </a:lnTo>
                  <a:lnTo>
                    <a:pt x="1230" y="4671"/>
                  </a:lnTo>
                  <a:lnTo>
                    <a:pt x="1186" y="4719"/>
                  </a:lnTo>
                  <a:lnTo>
                    <a:pt x="1144" y="4769"/>
                  </a:lnTo>
                  <a:lnTo>
                    <a:pt x="1106" y="4823"/>
                  </a:lnTo>
                  <a:lnTo>
                    <a:pt x="1070" y="4879"/>
                  </a:lnTo>
                  <a:lnTo>
                    <a:pt x="1038" y="4935"/>
                  </a:lnTo>
                  <a:lnTo>
                    <a:pt x="1008" y="4995"/>
                  </a:lnTo>
                  <a:lnTo>
                    <a:pt x="982" y="5057"/>
                  </a:lnTo>
                  <a:lnTo>
                    <a:pt x="960" y="5121"/>
                  </a:lnTo>
                  <a:lnTo>
                    <a:pt x="794" y="6411"/>
                  </a:lnTo>
                  <a:lnTo>
                    <a:pt x="284" y="6411"/>
                  </a:lnTo>
                  <a:lnTo>
                    <a:pt x="284" y="286"/>
                  </a:lnTo>
                  <a:lnTo>
                    <a:pt x="6410" y="286"/>
                  </a:lnTo>
                  <a:lnTo>
                    <a:pt x="6410" y="64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2" name="Freeform 189"/>
            <p:cNvSpPr>
              <a:spLocks noEditPoints="1"/>
            </p:cNvSpPr>
            <p:nvPr/>
          </p:nvSpPr>
          <p:spPr bwMode="auto">
            <a:xfrm>
              <a:off x="3429" y="1416"/>
              <a:ext cx="1810" cy="2483"/>
            </a:xfrm>
            <a:custGeom>
              <a:avLst/>
              <a:gdLst>
                <a:gd name="T0" fmla="*/ 1050 w 1810"/>
                <a:gd name="T1" fmla="*/ 2467 h 2483"/>
                <a:gd name="T2" fmla="*/ 1248 w 1810"/>
                <a:gd name="T3" fmla="*/ 2383 h 2483"/>
                <a:gd name="T4" fmla="*/ 1414 w 1810"/>
                <a:gd name="T5" fmla="*/ 2245 h 2483"/>
                <a:gd name="T6" fmla="*/ 1578 w 1810"/>
                <a:gd name="T7" fmla="*/ 2055 h 2483"/>
                <a:gd name="T8" fmla="*/ 1714 w 1810"/>
                <a:gd name="T9" fmla="*/ 1758 h 2483"/>
                <a:gd name="T10" fmla="*/ 1790 w 1810"/>
                <a:gd name="T11" fmla="*/ 1370 h 2483"/>
                <a:gd name="T12" fmla="*/ 1810 w 1810"/>
                <a:gd name="T13" fmla="*/ 996 h 2483"/>
                <a:gd name="T14" fmla="*/ 1780 w 1810"/>
                <a:gd name="T15" fmla="*/ 748 h 2483"/>
                <a:gd name="T16" fmla="*/ 1700 w 1810"/>
                <a:gd name="T17" fmla="*/ 522 h 2483"/>
                <a:gd name="T18" fmla="*/ 1574 w 1810"/>
                <a:gd name="T19" fmla="*/ 328 h 2483"/>
                <a:gd name="T20" fmla="*/ 1410 w 1810"/>
                <a:gd name="T21" fmla="*/ 170 h 2483"/>
                <a:gd name="T22" fmla="*/ 1216 w 1810"/>
                <a:gd name="T23" fmla="*/ 62 h 2483"/>
                <a:gd name="T24" fmla="*/ 996 w 1810"/>
                <a:gd name="T25" fmla="*/ 6 h 2483"/>
                <a:gd name="T26" fmla="*/ 812 w 1810"/>
                <a:gd name="T27" fmla="*/ 6 h 2483"/>
                <a:gd name="T28" fmla="*/ 594 w 1810"/>
                <a:gd name="T29" fmla="*/ 62 h 2483"/>
                <a:gd name="T30" fmla="*/ 400 w 1810"/>
                <a:gd name="T31" fmla="*/ 170 h 2483"/>
                <a:gd name="T32" fmla="*/ 236 w 1810"/>
                <a:gd name="T33" fmla="*/ 328 h 2483"/>
                <a:gd name="T34" fmla="*/ 110 w 1810"/>
                <a:gd name="T35" fmla="*/ 522 h 2483"/>
                <a:gd name="T36" fmla="*/ 28 w 1810"/>
                <a:gd name="T37" fmla="*/ 748 h 2483"/>
                <a:gd name="T38" fmla="*/ 0 w 1810"/>
                <a:gd name="T39" fmla="*/ 996 h 2483"/>
                <a:gd name="T40" fmla="*/ 18 w 1810"/>
                <a:gd name="T41" fmla="*/ 1370 h 2483"/>
                <a:gd name="T42" fmla="*/ 96 w 1810"/>
                <a:gd name="T43" fmla="*/ 1758 h 2483"/>
                <a:gd name="T44" fmla="*/ 232 w 1810"/>
                <a:gd name="T45" fmla="*/ 2055 h 2483"/>
                <a:gd name="T46" fmla="*/ 396 w 1810"/>
                <a:gd name="T47" fmla="*/ 2245 h 2483"/>
                <a:gd name="T48" fmla="*/ 560 w 1810"/>
                <a:gd name="T49" fmla="*/ 2383 h 2483"/>
                <a:gd name="T50" fmla="*/ 760 w 1810"/>
                <a:gd name="T51" fmla="*/ 2467 h 2483"/>
                <a:gd name="T52" fmla="*/ 904 w 1810"/>
                <a:gd name="T53" fmla="*/ 286 h 2483"/>
                <a:gd name="T54" fmla="*/ 1030 w 1810"/>
                <a:gd name="T55" fmla="*/ 300 h 2483"/>
                <a:gd name="T56" fmla="*/ 1172 w 1810"/>
                <a:gd name="T57" fmla="*/ 356 h 2483"/>
                <a:gd name="T58" fmla="*/ 1298 w 1810"/>
                <a:gd name="T59" fmla="*/ 448 h 2483"/>
                <a:gd name="T60" fmla="*/ 1400 w 1810"/>
                <a:gd name="T61" fmla="*/ 572 h 2483"/>
                <a:gd name="T62" fmla="*/ 1474 w 1810"/>
                <a:gd name="T63" fmla="*/ 720 h 2483"/>
                <a:gd name="T64" fmla="*/ 1516 w 1810"/>
                <a:gd name="T65" fmla="*/ 888 h 2483"/>
                <a:gd name="T66" fmla="*/ 1522 w 1810"/>
                <a:gd name="T67" fmla="*/ 1080 h 2483"/>
                <a:gd name="T68" fmla="*/ 1490 w 1810"/>
                <a:gd name="T69" fmla="*/ 1454 h 2483"/>
                <a:gd name="T70" fmla="*/ 1412 w 1810"/>
                <a:gd name="T71" fmla="*/ 1750 h 2483"/>
                <a:gd name="T72" fmla="*/ 1294 w 1810"/>
                <a:gd name="T73" fmla="*/ 1955 h 2483"/>
                <a:gd name="T74" fmla="*/ 1132 w 1810"/>
                <a:gd name="T75" fmla="*/ 2115 h 2483"/>
                <a:gd name="T76" fmla="*/ 1020 w 1810"/>
                <a:gd name="T77" fmla="*/ 2179 h 2483"/>
                <a:gd name="T78" fmla="*/ 904 w 1810"/>
                <a:gd name="T79" fmla="*/ 2197 h 2483"/>
                <a:gd name="T80" fmla="*/ 810 w 1810"/>
                <a:gd name="T81" fmla="*/ 2187 h 2483"/>
                <a:gd name="T82" fmla="*/ 700 w 1810"/>
                <a:gd name="T83" fmla="*/ 2133 h 2483"/>
                <a:gd name="T84" fmla="*/ 516 w 1810"/>
                <a:gd name="T85" fmla="*/ 1955 h 2483"/>
                <a:gd name="T86" fmla="*/ 416 w 1810"/>
                <a:gd name="T87" fmla="*/ 1798 h 2483"/>
                <a:gd name="T88" fmla="*/ 330 w 1810"/>
                <a:gd name="T89" fmla="*/ 1520 h 2483"/>
                <a:gd name="T90" fmla="*/ 290 w 1810"/>
                <a:gd name="T91" fmla="*/ 1160 h 2483"/>
                <a:gd name="T92" fmla="*/ 288 w 1810"/>
                <a:gd name="T93" fmla="*/ 924 h 2483"/>
                <a:gd name="T94" fmla="*/ 322 w 1810"/>
                <a:gd name="T95" fmla="*/ 752 h 2483"/>
                <a:gd name="T96" fmla="*/ 392 w 1810"/>
                <a:gd name="T97" fmla="*/ 600 h 2483"/>
                <a:gd name="T98" fmla="*/ 488 w 1810"/>
                <a:gd name="T99" fmla="*/ 470 h 2483"/>
                <a:gd name="T100" fmla="*/ 610 w 1810"/>
                <a:gd name="T101" fmla="*/ 372 h 2483"/>
                <a:gd name="T102" fmla="*/ 750 w 1810"/>
                <a:gd name="T103" fmla="*/ 308 h 2483"/>
                <a:gd name="T104" fmla="*/ 904 w 1810"/>
                <a:gd name="T105" fmla="*/ 286 h 2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10" h="2483">
                  <a:moveTo>
                    <a:pt x="904" y="2483"/>
                  </a:moveTo>
                  <a:lnTo>
                    <a:pt x="904" y="2483"/>
                  </a:lnTo>
                  <a:lnTo>
                    <a:pt x="956" y="2481"/>
                  </a:lnTo>
                  <a:lnTo>
                    <a:pt x="1004" y="2477"/>
                  </a:lnTo>
                  <a:lnTo>
                    <a:pt x="1050" y="2467"/>
                  </a:lnTo>
                  <a:lnTo>
                    <a:pt x="1092" y="2457"/>
                  </a:lnTo>
                  <a:lnTo>
                    <a:pt x="1134" y="2443"/>
                  </a:lnTo>
                  <a:lnTo>
                    <a:pt x="1174" y="2425"/>
                  </a:lnTo>
                  <a:lnTo>
                    <a:pt x="1212" y="2405"/>
                  </a:lnTo>
                  <a:lnTo>
                    <a:pt x="1248" y="2383"/>
                  </a:lnTo>
                  <a:lnTo>
                    <a:pt x="1284" y="2359"/>
                  </a:lnTo>
                  <a:lnTo>
                    <a:pt x="1318" y="2333"/>
                  </a:lnTo>
                  <a:lnTo>
                    <a:pt x="1350" y="2305"/>
                  </a:lnTo>
                  <a:lnTo>
                    <a:pt x="1382" y="2277"/>
                  </a:lnTo>
                  <a:lnTo>
                    <a:pt x="1414" y="2245"/>
                  </a:lnTo>
                  <a:lnTo>
                    <a:pt x="1446" y="2213"/>
                  </a:lnTo>
                  <a:lnTo>
                    <a:pt x="1506" y="2145"/>
                  </a:lnTo>
                  <a:lnTo>
                    <a:pt x="1506" y="2145"/>
                  </a:lnTo>
                  <a:lnTo>
                    <a:pt x="1544" y="2101"/>
                  </a:lnTo>
                  <a:lnTo>
                    <a:pt x="1578" y="2055"/>
                  </a:lnTo>
                  <a:lnTo>
                    <a:pt x="1610" y="2003"/>
                  </a:lnTo>
                  <a:lnTo>
                    <a:pt x="1638" y="1947"/>
                  </a:lnTo>
                  <a:lnTo>
                    <a:pt x="1666" y="1888"/>
                  </a:lnTo>
                  <a:lnTo>
                    <a:pt x="1690" y="1824"/>
                  </a:lnTo>
                  <a:lnTo>
                    <a:pt x="1714" y="1758"/>
                  </a:lnTo>
                  <a:lnTo>
                    <a:pt x="1734" y="1688"/>
                  </a:lnTo>
                  <a:lnTo>
                    <a:pt x="1750" y="1614"/>
                  </a:lnTo>
                  <a:lnTo>
                    <a:pt x="1766" y="1536"/>
                  </a:lnTo>
                  <a:lnTo>
                    <a:pt x="1780" y="1456"/>
                  </a:lnTo>
                  <a:lnTo>
                    <a:pt x="1790" y="1370"/>
                  </a:lnTo>
                  <a:lnTo>
                    <a:pt x="1798" y="1282"/>
                  </a:lnTo>
                  <a:lnTo>
                    <a:pt x="1804" y="1190"/>
                  </a:lnTo>
                  <a:lnTo>
                    <a:pt x="1808" y="1096"/>
                  </a:lnTo>
                  <a:lnTo>
                    <a:pt x="1810" y="996"/>
                  </a:lnTo>
                  <a:lnTo>
                    <a:pt x="1810" y="996"/>
                  </a:lnTo>
                  <a:lnTo>
                    <a:pt x="1808" y="946"/>
                  </a:lnTo>
                  <a:lnTo>
                    <a:pt x="1804" y="894"/>
                  </a:lnTo>
                  <a:lnTo>
                    <a:pt x="1798" y="844"/>
                  </a:lnTo>
                  <a:lnTo>
                    <a:pt x="1790" y="796"/>
                  </a:lnTo>
                  <a:lnTo>
                    <a:pt x="1780" y="748"/>
                  </a:lnTo>
                  <a:lnTo>
                    <a:pt x="1768" y="700"/>
                  </a:lnTo>
                  <a:lnTo>
                    <a:pt x="1754" y="654"/>
                  </a:lnTo>
                  <a:lnTo>
                    <a:pt x="1738" y="610"/>
                  </a:lnTo>
                  <a:lnTo>
                    <a:pt x="1720" y="564"/>
                  </a:lnTo>
                  <a:lnTo>
                    <a:pt x="1700" y="522"/>
                  </a:lnTo>
                  <a:lnTo>
                    <a:pt x="1678" y="480"/>
                  </a:lnTo>
                  <a:lnTo>
                    <a:pt x="1654" y="440"/>
                  </a:lnTo>
                  <a:lnTo>
                    <a:pt x="1630" y="400"/>
                  </a:lnTo>
                  <a:lnTo>
                    <a:pt x="1602" y="364"/>
                  </a:lnTo>
                  <a:lnTo>
                    <a:pt x="1574" y="328"/>
                  </a:lnTo>
                  <a:lnTo>
                    <a:pt x="1544" y="292"/>
                  </a:lnTo>
                  <a:lnTo>
                    <a:pt x="1512" y="260"/>
                  </a:lnTo>
                  <a:lnTo>
                    <a:pt x="1480" y="228"/>
                  </a:lnTo>
                  <a:lnTo>
                    <a:pt x="1446" y="198"/>
                  </a:lnTo>
                  <a:lnTo>
                    <a:pt x="1410" y="170"/>
                  </a:lnTo>
                  <a:lnTo>
                    <a:pt x="1374" y="144"/>
                  </a:lnTo>
                  <a:lnTo>
                    <a:pt x="1336" y="120"/>
                  </a:lnTo>
                  <a:lnTo>
                    <a:pt x="1296" y="98"/>
                  </a:lnTo>
                  <a:lnTo>
                    <a:pt x="1256" y="78"/>
                  </a:lnTo>
                  <a:lnTo>
                    <a:pt x="1216" y="62"/>
                  </a:lnTo>
                  <a:lnTo>
                    <a:pt x="1174" y="46"/>
                  </a:lnTo>
                  <a:lnTo>
                    <a:pt x="1130" y="32"/>
                  </a:lnTo>
                  <a:lnTo>
                    <a:pt x="1086" y="20"/>
                  </a:lnTo>
                  <a:lnTo>
                    <a:pt x="1042" y="12"/>
                  </a:lnTo>
                  <a:lnTo>
                    <a:pt x="996" y="6"/>
                  </a:lnTo>
                  <a:lnTo>
                    <a:pt x="950" y="2"/>
                  </a:lnTo>
                  <a:lnTo>
                    <a:pt x="904" y="0"/>
                  </a:lnTo>
                  <a:lnTo>
                    <a:pt x="904" y="0"/>
                  </a:lnTo>
                  <a:lnTo>
                    <a:pt x="858" y="2"/>
                  </a:lnTo>
                  <a:lnTo>
                    <a:pt x="812" y="6"/>
                  </a:lnTo>
                  <a:lnTo>
                    <a:pt x="766" y="12"/>
                  </a:lnTo>
                  <a:lnTo>
                    <a:pt x="722" y="20"/>
                  </a:lnTo>
                  <a:lnTo>
                    <a:pt x="678" y="32"/>
                  </a:lnTo>
                  <a:lnTo>
                    <a:pt x="636" y="46"/>
                  </a:lnTo>
                  <a:lnTo>
                    <a:pt x="594" y="62"/>
                  </a:lnTo>
                  <a:lnTo>
                    <a:pt x="552" y="78"/>
                  </a:lnTo>
                  <a:lnTo>
                    <a:pt x="512" y="98"/>
                  </a:lnTo>
                  <a:lnTo>
                    <a:pt x="474" y="120"/>
                  </a:lnTo>
                  <a:lnTo>
                    <a:pt x="436" y="144"/>
                  </a:lnTo>
                  <a:lnTo>
                    <a:pt x="400" y="170"/>
                  </a:lnTo>
                  <a:lnTo>
                    <a:pt x="364" y="198"/>
                  </a:lnTo>
                  <a:lnTo>
                    <a:pt x="330" y="228"/>
                  </a:lnTo>
                  <a:lnTo>
                    <a:pt x="296" y="260"/>
                  </a:lnTo>
                  <a:lnTo>
                    <a:pt x="266" y="292"/>
                  </a:lnTo>
                  <a:lnTo>
                    <a:pt x="236" y="328"/>
                  </a:lnTo>
                  <a:lnTo>
                    <a:pt x="206" y="364"/>
                  </a:lnTo>
                  <a:lnTo>
                    <a:pt x="180" y="400"/>
                  </a:lnTo>
                  <a:lnTo>
                    <a:pt x="154" y="440"/>
                  </a:lnTo>
                  <a:lnTo>
                    <a:pt x="130" y="480"/>
                  </a:lnTo>
                  <a:lnTo>
                    <a:pt x="110" y="522"/>
                  </a:lnTo>
                  <a:lnTo>
                    <a:pt x="90" y="564"/>
                  </a:lnTo>
                  <a:lnTo>
                    <a:pt x="72" y="610"/>
                  </a:lnTo>
                  <a:lnTo>
                    <a:pt x="54" y="654"/>
                  </a:lnTo>
                  <a:lnTo>
                    <a:pt x="40" y="700"/>
                  </a:lnTo>
                  <a:lnTo>
                    <a:pt x="28" y="748"/>
                  </a:lnTo>
                  <a:lnTo>
                    <a:pt x="18" y="796"/>
                  </a:lnTo>
                  <a:lnTo>
                    <a:pt x="10" y="844"/>
                  </a:lnTo>
                  <a:lnTo>
                    <a:pt x="4" y="894"/>
                  </a:lnTo>
                  <a:lnTo>
                    <a:pt x="2" y="946"/>
                  </a:lnTo>
                  <a:lnTo>
                    <a:pt x="0" y="996"/>
                  </a:lnTo>
                  <a:lnTo>
                    <a:pt x="0" y="996"/>
                  </a:lnTo>
                  <a:lnTo>
                    <a:pt x="2" y="1096"/>
                  </a:lnTo>
                  <a:lnTo>
                    <a:pt x="4" y="1190"/>
                  </a:lnTo>
                  <a:lnTo>
                    <a:pt x="10" y="1282"/>
                  </a:lnTo>
                  <a:lnTo>
                    <a:pt x="18" y="1370"/>
                  </a:lnTo>
                  <a:lnTo>
                    <a:pt x="30" y="1456"/>
                  </a:lnTo>
                  <a:lnTo>
                    <a:pt x="42" y="1536"/>
                  </a:lnTo>
                  <a:lnTo>
                    <a:pt x="58" y="1614"/>
                  </a:lnTo>
                  <a:lnTo>
                    <a:pt x="76" y="1688"/>
                  </a:lnTo>
                  <a:lnTo>
                    <a:pt x="96" y="1758"/>
                  </a:lnTo>
                  <a:lnTo>
                    <a:pt x="118" y="1824"/>
                  </a:lnTo>
                  <a:lnTo>
                    <a:pt x="144" y="1888"/>
                  </a:lnTo>
                  <a:lnTo>
                    <a:pt x="170" y="1947"/>
                  </a:lnTo>
                  <a:lnTo>
                    <a:pt x="200" y="2003"/>
                  </a:lnTo>
                  <a:lnTo>
                    <a:pt x="232" y="2055"/>
                  </a:lnTo>
                  <a:lnTo>
                    <a:pt x="266" y="2101"/>
                  </a:lnTo>
                  <a:lnTo>
                    <a:pt x="302" y="2145"/>
                  </a:lnTo>
                  <a:lnTo>
                    <a:pt x="302" y="2145"/>
                  </a:lnTo>
                  <a:lnTo>
                    <a:pt x="364" y="2213"/>
                  </a:lnTo>
                  <a:lnTo>
                    <a:pt x="396" y="2245"/>
                  </a:lnTo>
                  <a:lnTo>
                    <a:pt x="426" y="2277"/>
                  </a:lnTo>
                  <a:lnTo>
                    <a:pt x="458" y="2305"/>
                  </a:lnTo>
                  <a:lnTo>
                    <a:pt x="492" y="2333"/>
                  </a:lnTo>
                  <a:lnTo>
                    <a:pt x="526" y="2359"/>
                  </a:lnTo>
                  <a:lnTo>
                    <a:pt x="560" y="2383"/>
                  </a:lnTo>
                  <a:lnTo>
                    <a:pt x="598" y="2405"/>
                  </a:lnTo>
                  <a:lnTo>
                    <a:pt x="636" y="2425"/>
                  </a:lnTo>
                  <a:lnTo>
                    <a:pt x="674" y="2443"/>
                  </a:lnTo>
                  <a:lnTo>
                    <a:pt x="716" y="2457"/>
                  </a:lnTo>
                  <a:lnTo>
                    <a:pt x="760" y="2467"/>
                  </a:lnTo>
                  <a:lnTo>
                    <a:pt x="806" y="2477"/>
                  </a:lnTo>
                  <a:lnTo>
                    <a:pt x="854" y="2481"/>
                  </a:lnTo>
                  <a:lnTo>
                    <a:pt x="904" y="2483"/>
                  </a:lnTo>
                  <a:lnTo>
                    <a:pt x="904" y="2483"/>
                  </a:lnTo>
                  <a:close/>
                  <a:moveTo>
                    <a:pt x="904" y="286"/>
                  </a:moveTo>
                  <a:lnTo>
                    <a:pt x="904" y="286"/>
                  </a:lnTo>
                  <a:lnTo>
                    <a:pt x="936" y="288"/>
                  </a:lnTo>
                  <a:lnTo>
                    <a:pt x="968" y="290"/>
                  </a:lnTo>
                  <a:lnTo>
                    <a:pt x="998" y="294"/>
                  </a:lnTo>
                  <a:lnTo>
                    <a:pt x="1030" y="300"/>
                  </a:lnTo>
                  <a:lnTo>
                    <a:pt x="1060" y="308"/>
                  </a:lnTo>
                  <a:lnTo>
                    <a:pt x="1088" y="318"/>
                  </a:lnTo>
                  <a:lnTo>
                    <a:pt x="1118" y="330"/>
                  </a:lnTo>
                  <a:lnTo>
                    <a:pt x="1146" y="342"/>
                  </a:lnTo>
                  <a:lnTo>
                    <a:pt x="1172" y="356"/>
                  </a:lnTo>
                  <a:lnTo>
                    <a:pt x="1200" y="372"/>
                  </a:lnTo>
                  <a:lnTo>
                    <a:pt x="1226" y="390"/>
                  </a:lnTo>
                  <a:lnTo>
                    <a:pt x="1250" y="408"/>
                  </a:lnTo>
                  <a:lnTo>
                    <a:pt x="1274" y="428"/>
                  </a:lnTo>
                  <a:lnTo>
                    <a:pt x="1298" y="448"/>
                  </a:lnTo>
                  <a:lnTo>
                    <a:pt x="1320" y="470"/>
                  </a:lnTo>
                  <a:lnTo>
                    <a:pt x="1342" y="494"/>
                  </a:lnTo>
                  <a:lnTo>
                    <a:pt x="1362" y="518"/>
                  </a:lnTo>
                  <a:lnTo>
                    <a:pt x="1382" y="544"/>
                  </a:lnTo>
                  <a:lnTo>
                    <a:pt x="1400" y="572"/>
                  </a:lnTo>
                  <a:lnTo>
                    <a:pt x="1418" y="600"/>
                  </a:lnTo>
                  <a:lnTo>
                    <a:pt x="1434" y="628"/>
                  </a:lnTo>
                  <a:lnTo>
                    <a:pt x="1448" y="658"/>
                  </a:lnTo>
                  <a:lnTo>
                    <a:pt x="1462" y="688"/>
                  </a:lnTo>
                  <a:lnTo>
                    <a:pt x="1474" y="720"/>
                  </a:lnTo>
                  <a:lnTo>
                    <a:pt x="1486" y="752"/>
                  </a:lnTo>
                  <a:lnTo>
                    <a:pt x="1496" y="786"/>
                  </a:lnTo>
                  <a:lnTo>
                    <a:pt x="1504" y="818"/>
                  </a:lnTo>
                  <a:lnTo>
                    <a:pt x="1512" y="854"/>
                  </a:lnTo>
                  <a:lnTo>
                    <a:pt x="1516" y="888"/>
                  </a:lnTo>
                  <a:lnTo>
                    <a:pt x="1520" y="924"/>
                  </a:lnTo>
                  <a:lnTo>
                    <a:pt x="1522" y="960"/>
                  </a:lnTo>
                  <a:lnTo>
                    <a:pt x="1524" y="996"/>
                  </a:lnTo>
                  <a:lnTo>
                    <a:pt x="1524" y="996"/>
                  </a:lnTo>
                  <a:lnTo>
                    <a:pt x="1522" y="1080"/>
                  </a:lnTo>
                  <a:lnTo>
                    <a:pt x="1520" y="1160"/>
                  </a:lnTo>
                  <a:lnTo>
                    <a:pt x="1516" y="1238"/>
                  </a:lnTo>
                  <a:lnTo>
                    <a:pt x="1508" y="1314"/>
                  </a:lnTo>
                  <a:lnTo>
                    <a:pt x="1500" y="1386"/>
                  </a:lnTo>
                  <a:lnTo>
                    <a:pt x="1490" y="1454"/>
                  </a:lnTo>
                  <a:lnTo>
                    <a:pt x="1478" y="1520"/>
                  </a:lnTo>
                  <a:lnTo>
                    <a:pt x="1464" y="1582"/>
                  </a:lnTo>
                  <a:lnTo>
                    <a:pt x="1448" y="1642"/>
                  </a:lnTo>
                  <a:lnTo>
                    <a:pt x="1432" y="1698"/>
                  </a:lnTo>
                  <a:lnTo>
                    <a:pt x="1412" y="1750"/>
                  </a:lnTo>
                  <a:lnTo>
                    <a:pt x="1392" y="1798"/>
                  </a:lnTo>
                  <a:lnTo>
                    <a:pt x="1370" y="1844"/>
                  </a:lnTo>
                  <a:lnTo>
                    <a:pt x="1346" y="1884"/>
                  </a:lnTo>
                  <a:lnTo>
                    <a:pt x="1320" y="1922"/>
                  </a:lnTo>
                  <a:lnTo>
                    <a:pt x="1294" y="1955"/>
                  </a:lnTo>
                  <a:lnTo>
                    <a:pt x="1294" y="1955"/>
                  </a:lnTo>
                  <a:lnTo>
                    <a:pt x="1234" y="2021"/>
                  </a:lnTo>
                  <a:lnTo>
                    <a:pt x="1180" y="2073"/>
                  </a:lnTo>
                  <a:lnTo>
                    <a:pt x="1156" y="2097"/>
                  </a:lnTo>
                  <a:lnTo>
                    <a:pt x="1132" y="2115"/>
                  </a:lnTo>
                  <a:lnTo>
                    <a:pt x="1108" y="2133"/>
                  </a:lnTo>
                  <a:lnTo>
                    <a:pt x="1086" y="2147"/>
                  </a:lnTo>
                  <a:lnTo>
                    <a:pt x="1064" y="2161"/>
                  </a:lnTo>
                  <a:lnTo>
                    <a:pt x="1042" y="2171"/>
                  </a:lnTo>
                  <a:lnTo>
                    <a:pt x="1020" y="2179"/>
                  </a:lnTo>
                  <a:lnTo>
                    <a:pt x="998" y="2187"/>
                  </a:lnTo>
                  <a:lnTo>
                    <a:pt x="976" y="2191"/>
                  </a:lnTo>
                  <a:lnTo>
                    <a:pt x="954" y="2195"/>
                  </a:lnTo>
                  <a:lnTo>
                    <a:pt x="930" y="2197"/>
                  </a:lnTo>
                  <a:lnTo>
                    <a:pt x="904" y="2197"/>
                  </a:lnTo>
                  <a:lnTo>
                    <a:pt x="904" y="2197"/>
                  </a:lnTo>
                  <a:lnTo>
                    <a:pt x="880" y="2197"/>
                  </a:lnTo>
                  <a:lnTo>
                    <a:pt x="856" y="2195"/>
                  </a:lnTo>
                  <a:lnTo>
                    <a:pt x="832" y="2191"/>
                  </a:lnTo>
                  <a:lnTo>
                    <a:pt x="810" y="2187"/>
                  </a:lnTo>
                  <a:lnTo>
                    <a:pt x="788" y="2179"/>
                  </a:lnTo>
                  <a:lnTo>
                    <a:pt x="766" y="2171"/>
                  </a:lnTo>
                  <a:lnTo>
                    <a:pt x="744" y="2161"/>
                  </a:lnTo>
                  <a:lnTo>
                    <a:pt x="722" y="2147"/>
                  </a:lnTo>
                  <a:lnTo>
                    <a:pt x="700" y="2133"/>
                  </a:lnTo>
                  <a:lnTo>
                    <a:pt x="676" y="2115"/>
                  </a:lnTo>
                  <a:lnTo>
                    <a:pt x="654" y="2097"/>
                  </a:lnTo>
                  <a:lnTo>
                    <a:pt x="628" y="2073"/>
                  </a:lnTo>
                  <a:lnTo>
                    <a:pt x="574" y="2021"/>
                  </a:lnTo>
                  <a:lnTo>
                    <a:pt x="516" y="1955"/>
                  </a:lnTo>
                  <a:lnTo>
                    <a:pt x="516" y="1955"/>
                  </a:lnTo>
                  <a:lnTo>
                    <a:pt x="488" y="1922"/>
                  </a:lnTo>
                  <a:lnTo>
                    <a:pt x="462" y="1884"/>
                  </a:lnTo>
                  <a:lnTo>
                    <a:pt x="438" y="1844"/>
                  </a:lnTo>
                  <a:lnTo>
                    <a:pt x="416" y="1798"/>
                  </a:lnTo>
                  <a:lnTo>
                    <a:pt x="396" y="1750"/>
                  </a:lnTo>
                  <a:lnTo>
                    <a:pt x="378" y="1698"/>
                  </a:lnTo>
                  <a:lnTo>
                    <a:pt x="360" y="1642"/>
                  </a:lnTo>
                  <a:lnTo>
                    <a:pt x="344" y="1582"/>
                  </a:lnTo>
                  <a:lnTo>
                    <a:pt x="330" y="1520"/>
                  </a:lnTo>
                  <a:lnTo>
                    <a:pt x="318" y="1454"/>
                  </a:lnTo>
                  <a:lnTo>
                    <a:pt x="308" y="1386"/>
                  </a:lnTo>
                  <a:lnTo>
                    <a:pt x="300" y="1314"/>
                  </a:lnTo>
                  <a:lnTo>
                    <a:pt x="294" y="1238"/>
                  </a:lnTo>
                  <a:lnTo>
                    <a:pt x="290" y="1160"/>
                  </a:lnTo>
                  <a:lnTo>
                    <a:pt x="286" y="1080"/>
                  </a:lnTo>
                  <a:lnTo>
                    <a:pt x="286" y="996"/>
                  </a:lnTo>
                  <a:lnTo>
                    <a:pt x="286" y="996"/>
                  </a:lnTo>
                  <a:lnTo>
                    <a:pt x="286" y="960"/>
                  </a:lnTo>
                  <a:lnTo>
                    <a:pt x="288" y="924"/>
                  </a:lnTo>
                  <a:lnTo>
                    <a:pt x="292" y="888"/>
                  </a:lnTo>
                  <a:lnTo>
                    <a:pt x="298" y="854"/>
                  </a:lnTo>
                  <a:lnTo>
                    <a:pt x="304" y="818"/>
                  </a:lnTo>
                  <a:lnTo>
                    <a:pt x="314" y="786"/>
                  </a:lnTo>
                  <a:lnTo>
                    <a:pt x="322" y="752"/>
                  </a:lnTo>
                  <a:lnTo>
                    <a:pt x="334" y="720"/>
                  </a:lnTo>
                  <a:lnTo>
                    <a:pt x="346" y="688"/>
                  </a:lnTo>
                  <a:lnTo>
                    <a:pt x="360" y="658"/>
                  </a:lnTo>
                  <a:lnTo>
                    <a:pt x="376" y="628"/>
                  </a:lnTo>
                  <a:lnTo>
                    <a:pt x="392" y="600"/>
                  </a:lnTo>
                  <a:lnTo>
                    <a:pt x="408" y="572"/>
                  </a:lnTo>
                  <a:lnTo>
                    <a:pt x="426" y="544"/>
                  </a:lnTo>
                  <a:lnTo>
                    <a:pt x="446" y="518"/>
                  </a:lnTo>
                  <a:lnTo>
                    <a:pt x="466" y="494"/>
                  </a:lnTo>
                  <a:lnTo>
                    <a:pt x="488" y="470"/>
                  </a:lnTo>
                  <a:lnTo>
                    <a:pt x="510" y="448"/>
                  </a:lnTo>
                  <a:lnTo>
                    <a:pt x="534" y="428"/>
                  </a:lnTo>
                  <a:lnTo>
                    <a:pt x="558" y="408"/>
                  </a:lnTo>
                  <a:lnTo>
                    <a:pt x="584" y="390"/>
                  </a:lnTo>
                  <a:lnTo>
                    <a:pt x="610" y="372"/>
                  </a:lnTo>
                  <a:lnTo>
                    <a:pt x="636" y="356"/>
                  </a:lnTo>
                  <a:lnTo>
                    <a:pt x="664" y="342"/>
                  </a:lnTo>
                  <a:lnTo>
                    <a:pt x="692" y="330"/>
                  </a:lnTo>
                  <a:lnTo>
                    <a:pt x="720" y="318"/>
                  </a:lnTo>
                  <a:lnTo>
                    <a:pt x="750" y="308"/>
                  </a:lnTo>
                  <a:lnTo>
                    <a:pt x="780" y="300"/>
                  </a:lnTo>
                  <a:lnTo>
                    <a:pt x="810" y="294"/>
                  </a:lnTo>
                  <a:lnTo>
                    <a:pt x="842" y="290"/>
                  </a:lnTo>
                  <a:lnTo>
                    <a:pt x="872" y="288"/>
                  </a:lnTo>
                  <a:lnTo>
                    <a:pt x="904" y="286"/>
                  </a:lnTo>
                  <a:lnTo>
                    <a:pt x="904" y="2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838199" y="393270"/>
            <a:ext cx="5708515" cy="79894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Rationale for integrating FNHW</a:t>
            </a:r>
            <a:endParaRPr lang="en-IN" sz="3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5195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" r="744" b="892"/>
          <a:stretch/>
        </p:blipFill>
        <p:spPr>
          <a:xfrm>
            <a:off x="1356491" y="233906"/>
            <a:ext cx="9531984" cy="641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5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065" y="282562"/>
            <a:ext cx="9413870" cy="62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5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519" y="1959127"/>
            <a:ext cx="8610988" cy="469755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0CA094-41D7-4312-B9E1-63D699283CBF}"/>
              </a:ext>
            </a:extLst>
          </p:cNvPr>
          <p:cNvSpPr/>
          <p:nvPr/>
        </p:nvSpPr>
        <p:spPr>
          <a:xfrm>
            <a:off x="1767519" y="1498206"/>
            <a:ext cx="8610988" cy="39391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IN" b="1" dirty="0" smtClean="0">
                <a:latin typeface="+mj-lt"/>
              </a:rPr>
              <a:t>Reporting </a:t>
            </a:r>
            <a:r>
              <a:rPr lang="en-IN" b="1" dirty="0">
                <a:latin typeface="+mj-lt"/>
              </a:rPr>
              <a:t>Mechanism</a:t>
            </a:r>
          </a:p>
          <a:p>
            <a:pPr algn="ctr"/>
            <a:endParaRPr lang="en-IN" b="1" dirty="0">
              <a:latin typeface="+mj-lt"/>
            </a:endParaRPr>
          </a:p>
          <a:p>
            <a:pPr algn="ctr"/>
            <a:endParaRPr lang="en-IN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37793" y="5713772"/>
            <a:ext cx="11235397" cy="520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838198" y="429585"/>
            <a:ext cx="5027581" cy="7263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b="1" dirty="0">
                <a:solidFill>
                  <a:schemeClr val="bg1"/>
                </a:solidFill>
              </a:rPr>
              <a:t> </a:t>
            </a:r>
            <a:r>
              <a:rPr lang="en-IN" sz="3200" b="1" dirty="0">
                <a:solidFill>
                  <a:schemeClr val="bg1"/>
                </a:solidFill>
                <a:latin typeface="+mj-lt"/>
              </a:rPr>
              <a:t>MIS and Reporting of FNHW</a:t>
            </a:r>
          </a:p>
        </p:txBody>
      </p:sp>
    </p:spTree>
    <p:extLst>
      <p:ext uri="{BB962C8B-B14F-4D97-AF65-F5344CB8AC3E}">
        <p14:creationId xmlns:p14="http://schemas.microsoft.com/office/powerpoint/2010/main" val="1618568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20CA094-41D7-4312-B9E1-63D699283CBF}"/>
              </a:ext>
            </a:extLst>
          </p:cNvPr>
          <p:cNvSpPr/>
          <p:nvPr/>
        </p:nvSpPr>
        <p:spPr>
          <a:xfrm>
            <a:off x="1020176" y="1467124"/>
            <a:ext cx="8082261" cy="3967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IN" sz="2000" b="1" dirty="0">
                <a:latin typeface="+mj-lt"/>
              </a:rPr>
              <a:t>Suggested Indicators</a:t>
            </a:r>
            <a:endParaRPr lang="en-IN" sz="2000" dirty="0">
              <a:latin typeface="+mj-lt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0D2469F-F989-41B7-A6FF-9372D2709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235768"/>
              </p:ext>
            </p:extLst>
          </p:nvPr>
        </p:nvGraphicFramePr>
        <p:xfrm>
          <a:off x="1020177" y="2043475"/>
          <a:ext cx="8082260" cy="3952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013">
                  <a:extLst>
                    <a:ext uri="{9D8B030D-6E8A-4147-A177-3AD203B41FA5}">
                      <a16:colId xmlns:a16="http://schemas.microsoft.com/office/drawing/2014/main" val="1770299341"/>
                    </a:ext>
                  </a:extLst>
                </a:gridCol>
                <a:gridCol w="240969">
                  <a:extLst>
                    <a:ext uri="{9D8B030D-6E8A-4147-A177-3AD203B41FA5}">
                      <a16:colId xmlns:a16="http://schemas.microsoft.com/office/drawing/2014/main" val="3107280004"/>
                    </a:ext>
                  </a:extLst>
                </a:gridCol>
                <a:gridCol w="7203278">
                  <a:extLst>
                    <a:ext uri="{9D8B030D-6E8A-4147-A177-3AD203B41FA5}">
                      <a16:colId xmlns:a16="http://schemas.microsoft.com/office/drawing/2014/main" val="3262094739"/>
                    </a:ext>
                  </a:extLst>
                </a:gridCol>
              </a:tblGrid>
              <a:tr h="418945"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+mj-lt"/>
                        </a:rPr>
                        <a:t>#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N" sz="1800" dirty="0">
                          <a:latin typeface="+mj-lt"/>
                        </a:rPr>
                        <a:t>Indicators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727729"/>
                  </a:ext>
                </a:extLst>
              </a:tr>
              <a:tr h="418945">
                <a:tc gridSpan="3">
                  <a:txBody>
                    <a:bodyPr/>
                    <a:lstStyle/>
                    <a:p>
                      <a:r>
                        <a:rPr lang="en-IN" sz="1800" b="1" dirty="0">
                          <a:latin typeface="+mj-lt"/>
                        </a:rPr>
                        <a:t>Progress of FNHW Interventions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IN" sz="1400" dirty="0"/>
                        <a:t>Progress of FNHW Interventions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960319"/>
                  </a:ext>
                </a:extLst>
              </a:tr>
              <a:tr h="522358">
                <a:tc gridSpan="2">
                  <a:txBody>
                    <a:bodyPr/>
                    <a:lstStyle/>
                    <a:p>
                      <a:r>
                        <a:rPr lang="en-IN" sz="1800" dirty="0">
                          <a:latin typeface="+mj-lt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IN" sz="1400" dirty="0"/>
                        <a:t># of target beneficiaries in SHG HHs in the reporting month (pregnant women/lactating women/adolescents/elderly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 smtClean="0">
                          <a:latin typeface="+mj-lt"/>
                        </a:rPr>
                        <a:t>No. of CLFs</a:t>
                      </a:r>
                      <a:r>
                        <a:rPr lang="en-IN" sz="1800" baseline="0" dirty="0" smtClean="0">
                          <a:latin typeface="+mj-lt"/>
                        </a:rPr>
                        <a:t> initiated FNHW activities</a:t>
                      </a:r>
                      <a:endParaRPr lang="en-IN" sz="1800" dirty="0"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156257"/>
                  </a:ext>
                </a:extLst>
              </a:tr>
              <a:tr h="418945">
                <a:tc gridSpan="2">
                  <a:txBody>
                    <a:bodyPr/>
                    <a:lstStyle/>
                    <a:p>
                      <a:r>
                        <a:rPr lang="en-IN" sz="1800" dirty="0">
                          <a:latin typeface="+mj-lt"/>
                        </a:rPr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IN" sz="1400" dirty="0"/>
                        <a:t>% SHGs conducted monthly meeting on FNHW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 smtClean="0">
                          <a:latin typeface="+mj-lt"/>
                        </a:rPr>
                        <a:t>No. of SHGs </a:t>
                      </a:r>
                      <a:r>
                        <a:rPr lang="en-IN" sz="1800" dirty="0">
                          <a:latin typeface="+mj-lt"/>
                        </a:rPr>
                        <a:t>conducted monthly meeting on FNHW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846799"/>
                  </a:ext>
                </a:extLst>
              </a:tr>
              <a:tr h="418945">
                <a:tc gridSpan="2">
                  <a:txBody>
                    <a:bodyPr/>
                    <a:lstStyle/>
                    <a:p>
                      <a:r>
                        <a:rPr lang="en-IN" sz="1800" dirty="0">
                          <a:latin typeface="+mj-lt"/>
                        </a:rPr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IN" sz="1400" dirty="0"/>
                        <a:t>% SHGs oriented on FNHW modules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 smtClean="0">
                          <a:latin typeface="+mj-lt"/>
                        </a:rPr>
                        <a:t>No.</a:t>
                      </a:r>
                      <a:r>
                        <a:rPr lang="en-IN" sz="1800" baseline="0" dirty="0" smtClean="0">
                          <a:latin typeface="+mj-lt"/>
                        </a:rPr>
                        <a:t> of </a:t>
                      </a:r>
                      <a:r>
                        <a:rPr lang="en-IN" sz="1800" dirty="0" smtClean="0">
                          <a:latin typeface="+mj-lt"/>
                        </a:rPr>
                        <a:t>SHGs </a:t>
                      </a:r>
                      <a:r>
                        <a:rPr lang="en-IN" sz="1800" dirty="0">
                          <a:latin typeface="+mj-lt"/>
                        </a:rPr>
                        <a:t>oriented on FNHW modules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94483"/>
                  </a:ext>
                </a:extLst>
              </a:tr>
              <a:tr h="418945">
                <a:tc gridSpan="2">
                  <a:txBody>
                    <a:bodyPr/>
                    <a:lstStyle/>
                    <a:p>
                      <a:r>
                        <a:rPr lang="en-IN" sz="1800" dirty="0">
                          <a:latin typeface="+mj-lt"/>
                        </a:rPr>
                        <a:t>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IN" sz="1400" dirty="0"/>
                        <a:t>% SHG women oriented on FNHW modules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 smtClean="0">
                          <a:latin typeface="+mj-lt"/>
                        </a:rPr>
                        <a:t>No. of SHG member households having functional toilet</a:t>
                      </a:r>
                      <a:endParaRPr lang="en-IN" sz="1800" dirty="0"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312484"/>
                  </a:ext>
                </a:extLst>
              </a:tr>
              <a:tr h="497266">
                <a:tc gridSpan="2">
                  <a:txBody>
                    <a:bodyPr/>
                    <a:lstStyle/>
                    <a:p>
                      <a:r>
                        <a:rPr lang="en-IN" sz="1800" dirty="0">
                          <a:latin typeface="+mj-lt"/>
                        </a:rPr>
                        <a:t>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IN" sz="1400" dirty="0"/>
                        <a:t>% VOs organized community events on FNHW (campaigns/</a:t>
                      </a:r>
                      <a:r>
                        <a:rPr lang="en-IN" sz="1400" dirty="0" err="1"/>
                        <a:t>rallys</a:t>
                      </a:r>
                      <a:r>
                        <a:rPr lang="en-IN" sz="1400" dirty="0"/>
                        <a:t>/competitions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No. of VOs having trained cadre on FNHW</a:t>
                      </a:r>
                      <a:endParaRPr lang="en-IN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267193"/>
                  </a:ext>
                </a:extLst>
              </a:tr>
              <a:tr h="418945">
                <a:tc gridSpan="2">
                  <a:txBody>
                    <a:bodyPr/>
                    <a:lstStyle/>
                    <a:p>
                      <a:r>
                        <a:rPr lang="en-IN" sz="1800" dirty="0">
                          <a:latin typeface="+mj-lt"/>
                        </a:rPr>
                        <a:t>6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%  VOs participated in VHSNC/JAS/RKS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No. of VO-SAC participated in VHSND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138737"/>
                  </a:ext>
                </a:extLst>
              </a:tr>
              <a:tr h="418945">
                <a:tc gridSpan="2">
                  <a:txBody>
                    <a:bodyPr/>
                    <a:lstStyle/>
                    <a:p>
                      <a:r>
                        <a:rPr lang="en-IN" sz="1800" dirty="0">
                          <a:latin typeface="+mj-lt"/>
                        </a:rPr>
                        <a:t>7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# of  VO running an FNHW enterprise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No. of VOs conducted community events on FNHW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04839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68691" y="2796112"/>
            <a:ext cx="2655847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Include any other indicator as synthesized in State FNHW Operational Strategy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Ensure quality of data reported in MIS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838198" y="429585"/>
            <a:ext cx="5299955" cy="7263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>
                <a:solidFill>
                  <a:schemeClr val="bg1"/>
                </a:solidFill>
              </a:rPr>
              <a:t> </a:t>
            </a:r>
            <a:r>
              <a:rPr lang="en-IN" sz="3200" b="1" dirty="0">
                <a:solidFill>
                  <a:schemeClr val="bg1"/>
                </a:solidFill>
                <a:latin typeface="+mj-lt"/>
              </a:rPr>
              <a:t>MIS and Reporting of FNHW</a:t>
            </a:r>
          </a:p>
        </p:txBody>
      </p:sp>
    </p:spTree>
    <p:extLst>
      <p:ext uri="{BB962C8B-B14F-4D97-AF65-F5344CB8AC3E}">
        <p14:creationId xmlns:p14="http://schemas.microsoft.com/office/powerpoint/2010/main" val="8841518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8197" y="242086"/>
            <a:ext cx="4317462" cy="7263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Review FNHW activities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2359059"/>
            <a:ext cx="3753158" cy="341917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2000" b="1" dirty="0"/>
              <a:t>Objectives</a:t>
            </a:r>
            <a:endParaRPr lang="en-IN" sz="2000" dirty="0"/>
          </a:p>
          <a:p>
            <a:pPr lvl="0" algn="just"/>
            <a:r>
              <a:rPr lang="en-US" sz="2000" dirty="0"/>
              <a:t>To assess progress of activities against timelines </a:t>
            </a:r>
            <a:endParaRPr lang="en-US" sz="2000" dirty="0" smtClean="0"/>
          </a:p>
          <a:p>
            <a:pPr lvl="0" algn="just"/>
            <a:r>
              <a:rPr lang="en-US" sz="2000" dirty="0" smtClean="0"/>
              <a:t>To </a:t>
            </a:r>
            <a:r>
              <a:rPr lang="en-US" sz="2000" dirty="0"/>
              <a:t>acknowledge </a:t>
            </a:r>
            <a:r>
              <a:rPr lang="en-US" sz="2000" dirty="0" smtClean="0"/>
              <a:t>and share positive </a:t>
            </a:r>
            <a:r>
              <a:rPr lang="en-US" sz="2000" dirty="0"/>
              <a:t>accomplishments </a:t>
            </a:r>
            <a:endParaRPr lang="en-US" sz="2000" dirty="0" smtClean="0"/>
          </a:p>
          <a:p>
            <a:pPr lvl="0" algn="just"/>
            <a:r>
              <a:rPr lang="en-US" sz="2000" dirty="0" smtClean="0"/>
              <a:t>To identify and confront the flaws in performance or processes </a:t>
            </a:r>
          </a:p>
          <a:p>
            <a:pPr lvl="0" algn="just"/>
            <a:r>
              <a:rPr lang="en-US" sz="2000" dirty="0" smtClean="0"/>
              <a:t>To identify challenges and suggest course corrections</a:t>
            </a:r>
            <a:endParaRPr lang="en-IN" sz="2000" dirty="0"/>
          </a:p>
        </p:txBody>
      </p:sp>
      <p:sp>
        <p:nvSpPr>
          <p:cNvPr id="5" name="Rectangle 4"/>
          <p:cNvSpPr/>
          <p:nvPr/>
        </p:nvSpPr>
        <p:spPr>
          <a:xfrm>
            <a:off x="838198" y="1155897"/>
            <a:ext cx="109204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FNHW </a:t>
            </a:r>
            <a:r>
              <a:rPr lang="en-US" sz="2000" dirty="0"/>
              <a:t>agenda </a:t>
            </a:r>
            <a:r>
              <a:rPr lang="en-US" sz="2000" dirty="0" smtClean="0"/>
              <a:t>should </a:t>
            </a:r>
            <a:r>
              <a:rPr lang="en-US" sz="2000" dirty="0"/>
              <a:t>be included in </a:t>
            </a:r>
            <a:r>
              <a:rPr lang="en-US" sz="2000" dirty="0" smtClean="0"/>
              <a:t>the regularly </a:t>
            </a:r>
            <a:r>
              <a:rPr lang="en-US" sz="2000" dirty="0"/>
              <a:t>scheduled review meetings </a:t>
            </a:r>
            <a:endParaRPr lang="en-US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dirty="0"/>
              <a:t>separate dedicated FNHW meeting </a:t>
            </a:r>
            <a:r>
              <a:rPr lang="en-US" sz="2000" dirty="0" smtClean="0"/>
              <a:t>should be </a:t>
            </a:r>
            <a:r>
              <a:rPr lang="en-US" sz="2000" dirty="0"/>
              <a:t>held at state/district/block/CLF/VO </a:t>
            </a:r>
            <a:r>
              <a:rPr lang="en-US" sz="2000" dirty="0" smtClean="0"/>
              <a:t>level</a:t>
            </a:r>
            <a:r>
              <a:rPr lang="en-US" sz="2000" dirty="0"/>
              <a:t>. </a:t>
            </a:r>
            <a:endParaRPr lang="en-IN" sz="2000" dirty="0"/>
          </a:p>
          <a:p>
            <a:endParaRPr lang="en-IN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803029"/>
              </p:ext>
            </p:extLst>
          </p:nvPr>
        </p:nvGraphicFramePr>
        <p:xfrm>
          <a:off x="4996801" y="1887549"/>
          <a:ext cx="7016858" cy="48872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7369">
                  <a:extLst>
                    <a:ext uri="{9D8B030D-6E8A-4147-A177-3AD203B41FA5}">
                      <a16:colId xmlns:a16="http://schemas.microsoft.com/office/drawing/2014/main" val="746331117"/>
                    </a:ext>
                  </a:extLst>
                </a:gridCol>
                <a:gridCol w="1956777">
                  <a:extLst>
                    <a:ext uri="{9D8B030D-6E8A-4147-A177-3AD203B41FA5}">
                      <a16:colId xmlns:a16="http://schemas.microsoft.com/office/drawing/2014/main" val="4235039896"/>
                    </a:ext>
                  </a:extLst>
                </a:gridCol>
                <a:gridCol w="2631369">
                  <a:extLst>
                    <a:ext uri="{9D8B030D-6E8A-4147-A177-3AD203B41FA5}">
                      <a16:colId xmlns:a16="http://schemas.microsoft.com/office/drawing/2014/main" val="4085435586"/>
                    </a:ext>
                  </a:extLst>
                </a:gridCol>
                <a:gridCol w="1591343">
                  <a:extLst>
                    <a:ext uri="{9D8B030D-6E8A-4147-A177-3AD203B41FA5}">
                      <a16:colId xmlns:a16="http://schemas.microsoft.com/office/drawing/2014/main" val="162378146"/>
                    </a:ext>
                  </a:extLst>
                </a:gridCol>
              </a:tblGrid>
              <a:tr h="340515">
                <a:tc gridSpan="4">
                  <a:txBody>
                    <a:bodyPr/>
                    <a:lstStyle/>
                    <a:p>
                      <a:pPr algn="ctr"/>
                      <a:r>
                        <a:rPr lang="en-IN" sz="1600" u="none" strike="noStrike" kern="1200" baseline="0" dirty="0" smtClean="0"/>
                        <a:t>Schedule for review</a:t>
                      </a:r>
                      <a:endParaRPr lang="en-IN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662900"/>
                  </a:ext>
                </a:extLst>
              </a:tr>
              <a:tr h="340515">
                <a:tc>
                  <a:txBody>
                    <a:bodyPr/>
                    <a:lstStyle/>
                    <a:p>
                      <a:r>
                        <a:rPr lang="en-US" sz="1600" u="none" strike="noStrike" baseline="0" dirty="0" smtClean="0"/>
                        <a:t>Level</a:t>
                      </a:r>
                      <a:endParaRPr lang="en-IN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baseline="0" dirty="0" smtClean="0"/>
                        <a:t>Undertaken by</a:t>
                      </a:r>
                      <a:endParaRPr lang="en-IN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baseline="0" dirty="0" smtClean="0"/>
                        <a:t>Participants </a:t>
                      </a:r>
                      <a:endParaRPr lang="en-IN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baseline="0" dirty="0" smtClean="0"/>
                        <a:t>Frequency</a:t>
                      </a:r>
                      <a:endParaRPr lang="en-IN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589456"/>
                  </a:ext>
                </a:extLst>
              </a:tr>
              <a:tr h="787369">
                <a:tc rowSpan="2">
                  <a:txBody>
                    <a:bodyPr/>
                    <a:lstStyle/>
                    <a:p>
                      <a:r>
                        <a:rPr lang="en-US" sz="1600" dirty="0" smtClean="0"/>
                        <a:t>State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u="none" strike="noStrike" kern="1200" baseline="0" dirty="0" smtClean="0"/>
                        <a:t>CEO/SMD/FNHW Core</a:t>
                      </a:r>
                    </a:p>
                    <a:p>
                      <a:r>
                        <a:rPr lang="en-IN" sz="1600" u="none" strike="noStrike" kern="1200" baseline="0" dirty="0" smtClean="0"/>
                        <a:t>Committee</a:t>
                      </a:r>
                      <a:endParaRPr lang="en-IN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kern="1200" baseline="0" dirty="0" smtClean="0"/>
                        <a:t>SPMs of other SRLM verticals</a:t>
                      </a:r>
                      <a:endParaRPr lang="en-IN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kern="1200" baseline="0" dirty="0" smtClean="0"/>
                        <a:t>Monthly</a:t>
                      </a:r>
                      <a:endParaRPr lang="en-IN" sz="1600" dirty="0" smtClean="0"/>
                    </a:p>
                    <a:p>
                      <a:pPr algn="ctr"/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627972"/>
                  </a:ext>
                </a:extLst>
              </a:tr>
              <a:tr h="787369">
                <a:tc vMerge="1">
                  <a:txBody>
                    <a:bodyPr/>
                    <a:lstStyle/>
                    <a:p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u="none" strike="noStrike" kern="1200" baseline="0" dirty="0" smtClean="0"/>
                        <a:t>CEO/SMD/SPM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u="none" strike="noStrike" kern="1200" baseline="0" dirty="0" smtClean="0"/>
                        <a:t>(FNHW </a:t>
                      </a:r>
                      <a:r>
                        <a:rPr lang="en-IN" sz="1600" u="none" strike="noStrike" kern="1200" baseline="0" dirty="0" err="1" smtClean="0"/>
                        <a:t>Incharge</a:t>
                      </a:r>
                      <a:r>
                        <a:rPr lang="en-IN" sz="1600" u="none" strike="noStrike" kern="1200" baseline="0" dirty="0" smtClean="0"/>
                        <a:t>)</a:t>
                      </a:r>
                      <a:endParaRPr lang="en-IN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u="none" strike="noStrike" kern="1200" baseline="0" dirty="0" smtClean="0"/>
                        <a:t>District Program Managers (DPMs)/</a:t>
                      </a:r>
                      <a:r>
                        <a:rPr lang="en-US" sz="1600" u="none" strike="noStrike" kern="1200" baseline="0" dirty="0" smtClean="0"/>
                        <a:t>District Managers (DMs) (FNHW </a:t>
                      </a:r>
                      <a:r>
                        <a:rPr lang="en-US" sz="1600" u="none" strike="noStrike" kern="1200" baseline="0" dirty="0" err="1" smtClean="0"/>
                        <a:t>Incharges</a:t>
                      </a:r>
                      <a:r>
                        <a:rPr lang="en-US" sz="1600" u="none" strike="noStrike" kern="1200" baseline="0" dirty="0" smtClean="0"/>
                        <a:t>)</a:t>
                      </a:r>
                      <a:endParaRPr lang="en-IN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Monthly</a:t>
                      </a:r>
                      <a:endParaRPr lang="en-IN" sz="1600" dirty="0" smtClean="0"/>
                    </a:p>
                    <a:p>
                      <a:pPr algn="ctr"/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228708"/>
                  </a:ext>
                </a:extLst>
              </a:tr>
              <a:tr h="55407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District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u="none" strike="noStrike" kern="1200" baseline="0" dirty="0" smtClean="0"/>
                        <a:t>DPM/DM (FNHW In-charge)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u="none" strike="noStrike" kern="1200" baseline="0" dirty="0" smtClean="0"/>
                        <a:t>Block Program Manager (FNHW In-charge)</a:t>
                      </a:r>
                      <a:endParaRPr lang="en-IN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Monthly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09660"/>
                  </a:ext>
                </a:extLst>
              </a:tr>
              <a:tr h="787369">
                <a:tc>
                  <a:txBody>
                    <a:bodyPr/>
                    <a:lstStyle/>
                    <a:p>
                      <a:pPr algn="l"/>
                      <a:r>
                        <a:rPr lang="en-US" sz="1600" u="none" strike="noStrike" kern="1200" baseline="0" dirty="0" smtClean="0"/>
                        <a:t>Block</a:t>
                      </a:r>
                      <a:endParaRPr lang="en-IN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600" u="none" strike="noStrike" kern="1200" baseline="0" dirty="0" smtClean="0"/>
                        <a:t>Block Program Manager</a:t>
                      </a:r>
                    </a:p>
                    <a:p>
                      <a:pPr algn="l"/>
                      <a:r>
                        <a:rPr lang="en-IN" sz="1600" u="none" strike="noStrike" kern="1200" baseline="0" dirty="0" smtClean="0"/>
                        <a:t>(FNHW </a:t>
                      </a:r>
                      <a:r>
                        <a:rPr lang="en-IN" sz="1600" u="none" strike="noStrike" kern="1200" baseline="0" dirty="0" err="1" smtClean="0"/>
                        <a:t>Incharge</a:t>
                      </a:r>
                      <a:r>
                        <a:rPr lang="en-IN" sz="1600" u="none" strike="noStrike" kern="1200" baseline="0" dirty="0" smtClean="0"/>
                        <a:t>)</a:t>
                      </a:r>
                      <a:endParaRPr lang="en-IN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kern="1200" baseline="0" dirty="0" smtClean="0"/>
                        <a:t>CLF Leader/ SAC Members/OB/EC</a:t>
                      </a:r>
                      <a:endParaRPr lang="en-IN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kern="1200" baseline="0" dirty="0" smtClean="0"/>
                        <a:t>Monthly</a:t>
                      </a:r>
                      <a:endParaRPr lang="en-IN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498750"/>
                  </a:ext>
                </a:extLst>
              </a:tr>
              <a:tr h="55407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CLF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u="none" strike="noStrike" kern="1200" baseline="0" dirty="0" smtClean="0"/>
                        <a:t>CLF Leader/SAC</a:t>
                      </a:r>
                    </a:p>
                    <a:p>
                      <a:r>
                        <a:rPr lang="en-IN" sz="1600" u="none" strike="noStrike" kern="1200" baseline="0" dirty="0" smtClean="0"/>
                        <a:t>Members/OB/EC</a:t>
                      </a:r>
                      <a:endParaRPr lang="en-IN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u="none" strike="noStrike" kern="1200" baseline="0" dirty="0" smtClean="0"/>
                        <a:t>VO Leader/SAC Members/CRP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Monthly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145047"/>
                  </a:ext>
                </a:extLst>
              </a:tr>
              <a:tr h="56127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VO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u="none" strike="noStrike" kern="1200" baseline="0" dirty="0" smtClean="0"/>
                        <a:t>VO Leader/SAC</a:t>
                      </a:r>
                    </a:p>
                    <a:p>
                      <a:r>
                        <a:rPr lang="en-IN" sz="1600" u="none" strike="noStrike" kern="1200" baseline="0" dirty="0" smtClean="0"/>
                        <a:t>Members/CRP</a:t>
                      </a:r>
                      <a:endParaRPr lang="en-IN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u="none" strike="noStrike" kern="1200" baseline="0" dirty="0" smtClean="0"/>
                        <a:t>FNHW nodal person at SHG level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Monthly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89939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38197" y="6283917"/>
            <a:ext cx="37531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Note: </a:t>
            </a:r>
            <a:r>
              <a:rPr lang="en-US" sz="1200" b="1" dirty="0" smtClean="0"/>
              <a:t>States may modify the schedule and protocol based on their State implementation structure.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95558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8198" y="429585"/>
            <a:ext cx="3685164" cy="7263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Steps to be followed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4058" y="1477109"/>
            <a:ext cx="604165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Conduct on </a:t>
            </a:r>
            <a:r>
              <a:rPr lang="en-US" sz="2000" dirty="0">
                <a:solidFill>
                  <a:srgbClr val="000000"/>
                </a:solidFill>
              </a:rPr>
              <a:t>a monthly </a:t>
            </a:r>
            <a:r>
              <a:rPr lang="en-US" sz="2000" dirty="0" smtClean="0">
                <a:solidFill>
                  <a:srgbClr val="000000"/>
                </a:solidFill>
              </a:rPr>
              <a:t>basis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Review progress against </a:t>
            </a:r>
            <a:r>
              <a:rPr lang="en-US" sz="2000" dirty="0">
                <a:solidFill>
                  <a:srgbClr val="000000"/>
                </a:solidFill>
              </a:rPr>
              <a:t>the </a:t>
            </a:r>
            <a:r>
              <a:rPr lang="en-US" sz="2000" dirty="0" smtClean="0">
                <a:solidFill>
                  <a:srgbClr val="000000"/>
                </a:solidFill>
              </a:rPr>
              <a:t>activities listed in FNHW </a:t>
            </a:r>
            <a:r>
              <a:rPr lang="en-US" sz="2000" dirty="0">
                <a:solidFill>
                  <a:srgbClr val="000000"/>
                </a:solidFill>
              </a:rPr>
              <a:t>Action Plan prepared by the </a:t>
            </a:r>
            <a:r>
              <a:rPr lang="en-US" sz="2000" dirty="0" smtClean="0">
                <a:solidFill>
                  <a:srgbClr val="000000"/>
                </a:solidFill>
              </a:rPr>
              <a:t>CLF and VO</a:t>
            </a:r>
            <a:r>
              <a:rPr lang="en-IN" sz="20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Use </a:t>
            </a:r>
            <a:r>
              <a:rPr lang="en-IN" sz="2000" dirty="0" smtClean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CLF/VO 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level </a:t>
            </a:r>
            <a:r>
              <a:rPr lang="en-IN" sz="2000" dirty="0" smtClean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FNHW Activity Review formats</a:t>
            </a:r>
            <a:endParaRPr lang="en-IN" sz="2000" dirty="0" smtClean="0">
              <a:solidFill>
                <a:srgbClr val="000000"/>
              </a:solidFill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Discuss actions points to be taken 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Action </a:t>
            </a:r>
            <a:r>
              <a:rPr lang="en-US" sz="2000" dirty="0">
                <a:solidFill>
                  <a:srgbClr val="000000"/>
                </a:solidFill>
              </a:rPr>
              <a:t>Taken Report of the previous meeting should be taken into account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7991886" y="599946"/>
            <a:ext cx="3269673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</a:rPr>
              <a:t>Activities should be reviewed for their progress, adherence to timelines, adherence to pre-decided protocols/processes, any challenge faced, potential solutions and course corrections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360" y="3500897"/>
            <a:ext cx="4637988" cy="3187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7061445" y="2962288"/>
            <a:ext cx="5130554" cy="369332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b="1" u="sng" dirty="0" smtClean="0">
                <a:solidFill>
                  <a:srgbClr val="C00000"/>
                </a:solidFill>
              </a:rPr>
              <a:t>Remember: </a:t>
            </a:r>
            <a:r>
              <a:rPr lang="en-US" b="1" dirty="0" smtClean="0">
                <a:solidFill>
                  <a:srgbClr val="C00000"/>
                </a:solidFill>
              </a:rPr>
              <a:t>Review is NOT a fault finding exercise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9847" y="6385171"/>
            <a:ext cx="56942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Refer </a:t>
            </a:r>
            <a:r>
              <a:rPr lang="en-US" sz="1600" b="1" dirty="0" smtClean="0"/>
              <a:t>formats </a:t>
            </a:r>
            <a:r>
              <a:rPr lang="en-US" sz="1600" b="1" dirty="0"/>
              <a:t>as given on slide no. </a:t>
            </a:r>
            <a:r>
              <a:rPr lang="en-US" sz="1600" b="1" dirty="0" smtClean="0"/>
              <a:t>33 </a:t>
            </a:r>
            <a:r>
              <a:rPr lang="en-US" sz="1600" b="1" dirty="0"/>
              <a:t>&amp; </a:t>
            </a:r>
            <a:r>
              <a:rPr lang="en-US" sz="1600" b="1" dirty="0" smtClean="0"/>
              <a:t>34.</a:t>
            </a:r>
            <a:endParaRPr lang="en-IN" sz="1600" b="1" dirty="0"/>
          </a:p>
        </p:txBody>
      </p:sp>
    </p:spTree>
    <p:extLst>
      <p:ext uri="{BB962C8B-B14F-4D97-AF65-F5344CB8AC3E}">
        <p14:creationId xmlns:p14="http://schemas.microsoft.com/office/powerpoint/2010/main" val="408219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082" y="335273"/>
            <a:ext cx="8957835" cy="618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3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795" y="331218"/>
            <a:ext cx="8990409" cy="619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1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198" y="429585"/>
            <a:ext cx="1457530" cy="7263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Budget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2391" y="1441306"/>
            <a:ext cx="106472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District/Block managers should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know the budgetary provision for FNHW implementation under different heads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keep track of budget utilized and maintain records in synch with the recommended frequency (monthly/quarterly) </a:t>
            </a:r>
            <a:r>
              <a:rPr lang="en-US" sz="2000" dirty="0" err="1" smtClean="0"/>
              <a:t>viz</a:t>
            </a:r>
            <a:r>
              <a:rPr lang="en-US" sz="2000" dirty="0" smtClean="0"/>
              <a:t>-a-</a:t>
            </a:r>
            <a:r>
              <a:rPr lang="en-US" sz="2000" dirty="0" err="1" smtClean="0"/>
              <a:t>viz</a:t>
            </a:r>
            <a:r>
              <a:rPr lang="en-US" sz="2000" dirty="0" smtClean="0"/>
              <a:t> allocated budget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sz="2000" dirty="0" smtClean="0"/>
              <a:t>Managing procurements and distribution- formation of purchase committee, identifying vendors, raising RFPs etc.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sz="2000" dirty="0" smtClean="0"/>
              <a:t>Process utilization certificate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sz="2000" dirty="0" smtClean="0"/>
              <a:t>Develop Statement of Expenditure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facilitate audit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</a:t>
            </a:r>
            <a:r>
              <a:rPr lang="en-US" sz="2000" dirty="0" smtClean="0"/>
              <a:t>hare budgetary provisions for FNHW implementation under different heads with CLF and VO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2392" y="6303818"/>
            <a:ext cx="10422082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Note: Add/modify based on state specific context</a:t>
            </a:r>
            <a:endParaRPr lang="en-IN" sz="1600" b="1" dirty="0"/>
          </a:p>
        </p:txBody>
      </p:sp>
    </p:spTree>
    <p:extLst>
      <p:ext uri="{BB962C8B-B14F-4D97-AF65-F5344CB8AC3E}">
        <p14:creationId xmlns:p14="http://schemas.microsoft.com/office/powerpoint/2010/main" val="225992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50408" y="2653251"/>
            <a:ext cx="9035849" cy="7263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Introduction to National FNHW Resource Package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229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A231088-4C4D-4262-8E76-0DB55376BB79}"/>
              </a:ext>
            </a:extLst>
          </p:cNvPr>
          <p:cNvGrpSpPr/>
          <p:nvPr/>
        </p:nvGrpSpPr>
        <p:grpSpPr>
          <a:xfrm>
            <a:off x="1887304" y="1068276"/>
            <a:ext cx="8877334" cy="5566427"/>
            <a:chOff x="454819" y="333715"/>
            <a:chExt cx="11330781" cy="639285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4C13435-138B-450B-BEF2-B91FC5CFE87E}"/>
                </a:ext>
              </a:extLst>
            </p:cNvPr>
            <p:cNvSpPr/>
            <p:nvPr/>
          </p:nvSpPr>
          <p:spPr>
            <a:xfrm>
              <a:off x="1333500" y="1037350"/>
              <a:ext cx="9126151" cy="34803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Poor Purchasing Power / Education / Knowledge / Empowerment / Mobility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378FBE8-62EA-460E-8573-8D3F2759CBA9}"/>
                </a:ext>
              </a:extLst>
            </p:cNvPr>
            <p:cNvSpPr/>
            <p:nvPr/>
          </p:nvSpPr>
          <p:spPr>
            <a:xfrm>
              <a:off x="1250435" y="5048794"/>
              <a:ext cx="9126151" cy="34803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MALNUTRITION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7428C92-5AD0-43EA-960A-69EE311CB9E9}"/>
                </a:ext>
              </a:extLst>
            </p:cNvPr>
            <p:cNvSpPr/>
            <p:nvPr/>
          </p:nvSpPr>
          <p:spPr>
            <a:xfrm>
              <a:off x="4489450" y="333715"/>
              <a:ext cx="3244335" cy="34803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Income Poverty</a:t>
              </a:r>
            </a:p>
          </p:txBody>
        </p:sp>
        <p:sp>
          <p:nvSpPr>
            <p:cNvPr id="20" name="Rounded Rectangle 6">
              <a:extLst>
                <a:ext uri="{FF2B5EF4-FFF2-40B4-BE49-F238E27FC236}">
                  <a16:creationId xmlns:a16="http://schemas.microsoft.com/office/drawing/2014/main" id="{C139D294-5B6E-4CEA-AFE4-B71648373962}"/>
                </a:ext>
              </a:extLst>
            </p:cNvPr>
            <p:cNvSpPr/>
            <p:nvPr/>
          </p:nvSpPr>
          <p:spPr>
            <a:xfrm>
              <a:off x="869444" y="5546977"/>
              <a:ext cx="1872259" cy="113540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Direct Loss of productivity Poor physical Output	</a:t>
              </a:r>
            </a:p>
          </p:txBody>
        </p:sp>
        <p:sp>
          <p:nvSpPr>
            <p:cNvPr id="22" name="Rounded Rectangle 7">
              <a:extLst>
                <a:ext uri="{FF2B5EF4-FFF2-40B4-BE49-F238E27FC236}">
                  <a16:creationId xmlns:a16="http://schemas.microsoft.com/office/drawing/2014/main" id="{8E728ED3-0ED4-4A74-A4FB-BF42521AFA82}"/>
                </a:ext>
              </a:extLst>
            </p:cNvPr>
            <p:cNvSpPr/>
            <p:nvPr/>
          </p:nvSpPr>
          <p:spPr>
            <a:xfrm>
              <a:off x="2926348" y="5591165"/>
              <a:ext cx="3129985" cy="113540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Indirect loss of Productivity Poor attendance at work/ school</a:t>
              </a:r>
            </a:p>
          </p:txBody>
        </p:sp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id="{F4FBD0CB-E89B-4ED6-A9E0-445E0A4A366B}"/>
                </a:ext>
              </a:extLst>
            </p:cNvPr>
            <p:cNvSpPr/>
            <p:nvPr/>
          </p:nvSpPr>
          <p:spPr>
            <a:xfrm>
              <a:off x="7329668" y="5718393"/>
              <a:ext cx="3129984" cy="98452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Loss of Income/ resources High Investment in health care </a:t>
              </a:r>
            </a:p>
          </p:txBody>
        </p:sp>
        <p:sp>
          <p:nvSpPr>
            <p:cNvPr id="24" name="Rounded Rectangle 9">
              <a:extLst>
                <a:ext uri="{FF2B5EF4-FFF2-40B4-BE49-F238E27FC236}">
                  <a16:creationId xmlns:a16="http://schemas.microsoft.com/office/drawing/2014/main" id="{BC528F3C-2B46-4B98-B039-10F61F1BB9EA}"/>
                </a:ext>
              </a:extLst>
            </p:cNvPr>
            <p:cNvSpPr/>
            <p:nvPr/>
          </p:nvSpPr>
          <p:spPr>
            <a:xfrm>
              <a:off x="497015" y="3856750"/>
              <a:ext cx="1481097" cy="70849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Poor Nutrient Intake </a:t>
              </a:r>
            </a:p>
          </p:txBody>
        </p:sp>
        <p:sp>
          <p:nvSpPr>
            <p:cNvPr id="25" name="Rounded Rectangle 10">
              <a:extLst>
                <a:ext uri="{FF2B5EF4-FFF2-40B4-BE49-F238E27FC236}">
                  <a16:creationId xmlns:a16="http://schemas.microsoft.com/office/drawing/2014/main" id="{229B8C0A-AF21-4E29-BF44-62B58373CD31}"/>
                </a:ext>
              </a:extLst>
            </p:cNvPr>
            <p:cNvSpPr/>
            <p:nvPr/>
          </p:nvSpPr>
          <p:spPr>
            <a:xfrm>
              <a:off x="2400165" y="3856750"/>
              <a:ext cx="1330411" cy="70849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Loss of Nutrients </a:t>
              </a:r>
            </a:p>
          </p:txBody>
        </p:sp>
        <p:sp>
          <p:nvSpPr>
            <p:cNvPr id="26" name="Rounded Rectangle 11">
              <a:extLst>
                <a:ext uri="{FF2B5EF4-FFF2-40B4-BE49-F238E27FC236}">
                  <a16:creationId xmlns:a16="http://schemas.microsoft.com/office/drawing/2014/main" id="{9CAD67BA-53F4-4F05-B4C1-E6C1AC074D1D}"/>
                </a:ext>
              </a:extLst>
            </p:cNvPr>
            <p:cNvSpPr/>
            <p:nvPr/>
          </p:nvSpPr>
          <p:spPr>
            <a:xfrm>
              <a:off x="4190121" y="3615485"/>
              <a:ext cx="1459724" cy="123897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Increase in demand for Nutrients </a:t>
              </a:r>
            </a:p>
          </p:txBody>
        </p:sp>
        <p:sp>
          <p:nvSpPr>
            <p:cNvPr id="27" name="Rounded Rectangle 12">
              <a:extLst>
                <a:ext uri="{FF2B5EF4-FFF2-40B4-BE49-F238E27FC236}">
                  <a16:creationId xmlns:a16="http://schemas.microsoft.com/office/drawing/2014/main" id="{4A574999-0DAC-4D71-92FC-57AD6E1B884C}"/>
                </a:ext>
              </a:extLst>
            </p:cNvPr>
            <p:cNvSpPr/>
            <p:nvPr/>
          </p:nvSpPr>
          <p:spPr>
            <a:xfrm>
              <a:off x="6028299" y="4269821"/>
              <a:ext cx="1866170" cy="75035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Low Decision Making Power </a:t>
              </a:r>
            </a:p>
          </p:txBody>
        </p:sp>
        <p:sp>
          <p:nvSpPr>
            <p:cNvPr id="28" name="Rounded Rectangle 13">
              <a:extLst>
                <a:ext uri="{FF2B5EF4-FFF2-40B4-BE49-F238E27FC236}">
                  <a16:creationId xmlns:a16="http://schemas.microsoft.com/office/drawing/2014/main" id="{D25E2223-C40F-4B3C-ACCC-681BF188CFDA}"/>
                </a:ext>
              </a:extLst>
            </p:cNvPr>
            <p:cNvSpPr/>
            <p:nvPr/>
          </p:nvSpPr>
          <p:spPr>
            <a:xfrm>
              <a:off x="6028301" y="3287333"/>
              <a:ext cx="1868551" cy="88072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Large families, Early Marriage </a:t>
              </a:r>
            </a:p>
          </p:txBody>
        </p:sp>
        <p:sp>
          <p:nvSpPr>
            <p:cNvPr id="29" name="Rounded Rectangle 14">
              <a:extLst>
                <a:ext uri="{FF2B5EF4-FFF2-40B4-BE49-F238E27FC236}">
                  <a16:creationId xmlns:a16="http://schemas.microsoft.com/office/drawing/2014/main" id="{FFE11E24-6D74-4168-91D6-629614FDBA84}"/>
                </a:ext>
              </a:extLst>
            </p:cNvPr>
            <p:cNvSpPr/>
            <p:nvPr/>
          </p:nvSpPr>
          <p:spPr>
            <a:xfrm>
              <a:off x="10207234" y="3344595"/>
              <a:ext cx="1578366" cy="88072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Poor Maternal &amp; Child care </a:t>
              </a:r>
            </a:p>
          </p:txBody>
        </p:sp>
        <p:sp>
          <p:nvSpPr>
            <p:cNvPr id="30" name="Rounded Rectangle 16">
              <a:extLst>
                <a:ext uri="{FF2B5EF4-FFF2-40B4-BE49-F238E27FC236}">
                  <a16:creationId xmlns:a16="http://schemas.microsoft.com/office/drawing/2014/main" id="{44970A8F-C4B2-4C17-A06A-EACFDE9189D9}"/>
                </a:ext>
              </a:extLst>
            </p:cNvPr>
            <p:cNvSpPr/>
            <p:nvPr/>
          </p:nvSpPr>
          <p:spPr>
            <a:xfrm>
              <a:off x="8234116" y="3487848"/>
              <a:ext cx="1679503" cy="136659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Increase in requirement of diversified diet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2ECC991-F8B0-463B-89E0-428C372F3B26}"/>
                </a:ext>
              </a:extLst>
            </p:cNvPr>
            <p:cNvSpPr/>
            <p:nvPr/>
          </p:nvSpPr>
          <p:spPr>
            <a:xfrm>
              <a:off x="614821" y="2429084"/>
              <a:ext cx="2155823" cy="69606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Food and Nutrition Insecurity 	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E9CB25C-1D0D-47A3-AF43-74D1D8588068}"/>
                </a:ext>
              </a:extLst>
            </p:cNvPr>
            <p:cNvSpPr/>
            <p:nvPr/>
          </p:nvSpPr>
          <p:spPr>
            <a:xfrm>
              <a:off x="2881161" y="2429084"/>
              <a:ext cx="2010382" cy="69606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Frequent Infections / Illness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0F52ED-1ABB-4A7C-9F68-072E131B0C8A}"/>
                </a:ext>
              </a:extLst>
            </p:cNvPr>
            <p:cNvSpPr/>
            <p:nvPr/>
          </p:nvSpPr>
          <p:spPr>
            <a:xfrm>
              <a:off x="5047050" y="2415235"/>
              <a:ext cx="1982855" cy="69606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High Exposure to Physical Labour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EEA7C92-09B1-4F0A-838B-DD464B75374C}"/>
                </a:ext>
              </a:extLst>
            </p:cNvPr>
            <p:cNvSpPr/>
            <p:nvPr/>
          </p:nvSpPr>
          <p:spPr>
            <a:xfrm>
              <a:off x="7185413" y="2415235"/>
              <a:ext cx="1982854" cy="69606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Poor Social Status of Women	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33DD84C-36CC-47F4-8C75-9071113E7228}"/>
                </a:ext>
              </a:extLst>
            </p:cNvPr>
            <p:cNvSpPr/>
            <p:nvPr/>
          </p:nvSpPr>
          <p:spPr>
            <a:xfrm>
              <a:off x="9278783" y="2411525"/>
              <a:ext cx="2365179" cy="69606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Poor Knowledge on Maternal &amp; Child care/ Feeding </a:t>
              </a:r>
            </a:p>
          </p:txBody>
        </p:sp>
        <p:sp>
          <p:nvSpPr>
            <p:cNvPr id="36" name="Rounded Rectangle 22">
              <a:extLst>
                <a:ext uri="{FF2B5EF4-FFF2-40B4-BE49-F238E27FC236}">
                  <a16:creationId xmlns:a16="http://schemas.microsoft.com/office/drawing/2014/main" id="{5B8A42A5-00F2-440E-9496-EF9221326B40}"/>
                </a:ext>
              </a:extLst>
            </p:cNvPr>
            <p:cNvSpPr/>
            <p:nvPr/>
          </p:nvSpPr>
          <p:spPr>
            <a:xfrm>
              <a:off x="4067344" y="1485227"/>
              <a:ext cx="1736254" cy="38276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Poor Hygiene</a:t>
              </a:r>
            </a:p>
          </p:txBody>
        </p:sp>
        <p:sp>
          <p:nvSpPr>
            <p:cNvPr id="37" name="Rounded Rectangle 23">
              <a:extLst>
                <a:ext uri="{FF2B5EF4-FFF2-40B4-BE49-F238E27FC236}">
                  <a16:creationId xmlns:a16="http://schemas.microsoft.com/office/drawing/2014/main" id="{3F273463-4406-43AD-BE51-F6F4FC408492}"/>
                </a:ext>
              </a:extLst>
            </p:cNvPr>
            <p:cNvSpPr/>
            <p:nvPr/>
          </p:nvSpPr>
          <p:spPr>
            <a:xfrm>
              <a:off x="4067345" y="1956584"/>
              <a:ext cx="1745120" cy="36711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Lack of Water </a:t>
              </a:r>
            </a:p>
          </p:txBody>
        </p:sp>
        <p:sp>
          <p:nvSpPr>
            <p:cNvPr id="38" name="Rounded Rectangle 26">
              <a:extLst>
                <a:ext uri="{FF2B5EF4-FFF2-40B4-BE49-F238E27FC236}">
                  <a16:creationId xmlns:a16="http://schemas.microsoft.com/office/drawing/2014/main" id="{B0889A46-6E2C-408F-9039-EC936761201E}"/>
                </a:ext>
              </a:extLst>
            </p:cNvPr>
            <p:cNvSpPr/>
            <p:nvPr/>
          </p:nvSpPr>
          <p:spPr>
            <a:xfrm>
              <a:off x="1932643" y="1702242"/>
              <a:ext cx="1394757" cy="44201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Poor Sanitation 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7BA8C75-762A-4370-BA78-CCC7706C6C81}"/>
                </a:ext>
              </a:extLst>
            </p:cNvPr>
            <p:cNvCxnSpPr>
              <a:cxnSpLocks/>
            </p:cNvCxnSpPr>
            <p:nvPr/>
          </p:nvCxnSpPr>
          <p:spPr>
            <a:xfrm>
              <a:off x="1701800" y="1423486"/>
              <a:ext cx="0" cy="10199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9B6A59FD-53B7-4F38-BEEE-AFDAE25ACEBF}"/>
                </a:ext>
              </a:extLst>
            </p:cNvPr>
            <p:cNvCxnSpPr>
              <a:cxnSpLocks/>
            </p:cNvCxnSpPr>
            <p:nvPr/>
          </p:nvCxnSpPr>
          <p:spPr>
            <a:xfrm>
              <a:off x="3721100" y="1423486"/>
              <a:ext cx="0" cy="10199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BF9C74F-B1D1-4141-B3F9-22DCAD247D34}"/>
                </a:ext>
              </a:extLst>
            </p:cNvPr>
            <p:cNvCxnSpPr>
              <a:cxnSpLocks/>
            </p:cNvCxnSpPr>
            <p:nvPr/>
          </p:nvCxnSpPr>
          <p:spPr>
            <a:xfrm>
              <a:off x="6111617" y="1423486"/>
              <a:ext cx="0" cy="10199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B88350F-6BB8-44A4-8E1E-4B805E6FA2EB}"/>
                </a:ext>
              </a:extLst>
            </p:cNvPr>
            <p:cNvCxnSpPr>
              <a:cxnSpLocks/>
            </p:cNvCxnSpPr>
            <p:nvPr/>
          </p:nvCxnSpPr>
          <p:spPr>
            <a:xfrm>
              <a:off x="8318500" y="1411733"/>
              <a:ext cx="0" cy="10199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7845D056-46F0-49E5-8278-1496B020D4A1}"/>
                </a:ext>
              </a:extLst>
            </p:cNvPr>
            <p:cNvCxnSpPr>
              <a:cxnSpLocks/>
            </p:cNvCxnSpPr>
            <p:nvPr/>
          </p:nvCxnSpPr>
          <p:spPr>
            <a:xfrm>
              <a:off x="9997142" y="1354919"/>
              <a:ext cx="0" cy="10199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14316579-00E0-4699-B174-E77B53F86D71}"/>
                </a:ext>
              </a:extLst>
            </p:cNvPr>
            <p:cNvCxnSpPr>
              <a:cxnSpLocks/>
            </p:cNvCxnSpPr>
            <p:nvPr/>
          </p:nvCxnSpPr>
          <p:spPr>
            <a:xfrm>
              <a:off x="2311400" y="3424950"/>
              <a:ext cx="0" cy="1524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3154525-5DF1-4B14-998A-77FAE2173199}"/>
                </a:ext>
              </a:extLst>
            </p:cNvPr>
            <p:cNvCxnSpPr>
              <a:cxnSpLocks/>
            </p:cNvCxnSpPr>
            <p:nvPr/>
          </p:nvCxnSpPr>
          <p:spPr>
            <a:xfrm>
              <a:off x="4098212" y="3448998"/>
              <a:ext cx="0" cy="1524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16C1518-FC74-4217-971A-3A223429B0DF}"/>
                </a:ext>
              </a:extLst>
            </p:cNvPr>
            <p:cNvCxnSpPr>
              <a:cxnSpLocks/>
            </p:cNvCxnSpPr>
            <p:nvPr/>
          </p:nvCxnSpPr>
          <p:spPr>
            <a:xfrm>
              <a:off x="5936392" y="3448998"/>
              <a:ext cx="0" cy="1524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A1BD4162-D0C2-4C05-840E-16C7B0D2608C}"/>
                </a:ext>
              </a:extLst>
            </p:cNvPr>
            <p:cNvCxnSpPr>
              <a:cxnSpLocks/>
            </p:cNvCxnSpPr>
            <p:nvPr/>
          </p:nvCxnSpPr>
          <p:spPr>
            <a:xfrm>
              <a:off x="8050298" y="3443595"/>
              <a:ext cx="0" cy="1524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E92C0A2E-2204-4E83-A4D7-F86A11049619}"/>
                </a:ext>
              </a:extLst>
            </p:cNvPr>
            <p:cNvCxnSpPr>
              <a:cxnSpLocks/>
            </p:cNvCxnSpPr>
            <p:nvPr/>
          </p:nvCxnSpPr>
          <p:spPr>
            <a:xfrm>
              <a:off x="9997488" y="3443595"/>
              <a:ext cx="0" cy="1524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51A60BDF-BFD8-4046-B60F-9681A6CC68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26650" y="5378101"/>
              <a:ext cx="6698" cy="213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DE05139A-CA2C-41BA-A867-99A48596EFB3}"/>
                </a:ext>
              </a:extLst>
            </p:cNvPr>
            <p:cNvCxnSpPr>
              <a:cxnSpLocks/>
            </p:cNvCxnSpPr>
            <p:nvPr/>
          </p:nvCxnSpPr>
          <p:spPr>
            <a:xfrm>
              <a:off x="9118600" y="5322438"/>
              <a:ext cx="0" cy="3776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4EB96CB-79E9-462A-A629-79B785A92F50}"/>
                </a:ext>
              </a:extLst>
            </p:cNvPr>
            <p:cNvCxnSpPr>
              <a:cxnSpLocks/>
            </p:cNvCxnSpPr>
            <p:nvPr/>
          </p:nvCxnSpPr>
          <p:spPr>
            <a:xfrm>
              <a:off x="454819" y="505083"/>
              <a:ext cx="2381" cy="56333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1CB769C-4EF5-4363-936C-7FD24F9BFEC2}"/>
                </a:ext>
              </a:extLst>
            </p:cNvPr>
            <p:cNvCxnSpPr>
              <a:cxnSpLocks/>
            </p:cNvCxnSpPr>
            <p:nvPr/>
          </p:nvCxnSpPr>
          <p:spPr>
            <a:xfrm>
              <a:off x="11785600" y="493207"/>
              <a:ext cx="0" cy="57742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3C06233-7300-4B69-A882-FECEA90046B7}"/>
                </a:ext>
              </a:extLst>
            </p:cNvPr>
            <p:cNvCxnSpPr>
              <a:cxnSpLocks/>
            </p:cNvCxnSpPr>
            <p:nvPr/>
          </p:nvCxnSpPr>
          <p:spPr>
            <a:xfrm>
              <a:off x="454819" y="6137615"/>
              <a:ext cx="3385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50992AF-77E6-43FA-8E4E-F84F7192495F}"/>
                </a:ext>
              </a:extLst>
            </p:cNvPr>
            <p:cNvCxnSpPr>
              <a:cxnSpLocks/>
            </p:cNvCxnSpPr>
            <p:nvPr/>
          </p:nvCxnSpPr>
          <p:spPr>
            <a:xfrm>
              <a:off x="10452845" y="6245191"/>
              <a:ext cx="13327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D6502C3F-E9E7-4B65-A174-36AAC08E33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37714" y="493207"/>
              <a:ext cx="3947886" cy="118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2124E1C9-182C-4BB2-8F59-53821C5AFD20}"/>
                </a:ext>
              </a:extLst>
            </p:cNvPr>
            <p:cNvCxnSpPr>
              <a:cxnSpLocks/>
            </p:cNvCxnSpPr>
            <p:nvPr/>
          </p:nvCxnSpPr>
          <p:spPr>
            <a:xfrm>
              <a:off x="454819" y="505083"/>
              <a:ext cx="398762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8D00C0D5-85A2-439F-9D1A-B4860FD1EC9B}"/>
                </a:ext>
              </a:extLst>
            </p:cNvPr>
            <p:cNvCxnSpPr>
              <a:stCxn id="24" idx="3"/>
            </p:cNvCxnSpPr>
            <p:nvPr/>
          </p:nvCxnSpPr>
          <p:spPr>
            <a:xfrm flipV="1">
              <a:off x="1978112" y="4210763"/>
              <a:ext cx="303084" cy="2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CF3E0D1D-D581-44FE-954A-BAD41FD8DE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30576" y="4225926"/>
              <a:ext cx="303085" cy="2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3F6A8384-8630-4349-844E-C841764813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68756" y="4225334"/>
              <a:ext cx="303085" cy="2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53EF91B9-9729-492D-BAF7-0590FFD906FE}"/>
                </a:ext>
              </a:extLst>
            </p:cNvPr>
            <p:cNvCxnSpPr>
              <a:cxnSpLocks/>
            </p:cNvCxnSpPr>
            <p:nvPr/>
          </p:nvCxnSpPr>
          <p:spPr>
            <a:xfrm>
              <a:off x="7866480" y="3727696"/>
              <a:ext cx="20138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FA236919-92B3-41B1-837C-F01D85407B84}"/>
                </a:ext>
              </a:extLst>
            </p:cNvPr>
            <p:cNvCxnSpPr>
              <a:cxnSpLocks/>
            </p:cNvCxnSpPr>
            <p:nvPr/>
          </p:nvCxnSpPr>
          <p:spPr>
            <a:xfrm>
              <a:off x="7866480" y="4512278"/>
              <a:ext cx="16993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ounded Rectangle 111">
              <a:extLst>
                <a:ext uri="{FF2B5EF4-FFF2-40B4-BE49-F238E27FC236}">
                  <a16:creationId xmlns:a16="http://schemas.microsoft.com/office/drawing/2014/main" id="{2C47A00D-E9EE-47A1-8D5D-C071988990BA}"/>
                </a:ext>
              </a:extLst>
            </p:cNvPr>
            <p:cNvSpPr/>
            <p:nvPr/>
          </p:nvSpPr>
          <p:spPr>
            <a:xfrm>
              <a:off x="10207234" y="4210763"/>
              <a:ext cx="1547988" cy="86009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Nutrient demand not met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E3F1E07F-DF9D-4A0D-BDD2-0F70CA53628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89448" y="4593732"/>
              <a:ext cx="174812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74B499C0-16AF-4DE6-91E8-86F30417CA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50298" y="4091791"/>
              <a:ext cx="18423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F0AD3845-8CA8-4758-BEDD-85C485D682F5}"/>
                </a:ext>
              </a:extLst>
            </p:cNvPr>
            <p:cNvCxnSpPr>
              <a:cxnSpLocks/>
              <a:stCxn id="29" idx="1"/>
            </p:cNvCxnSpPr>
            <p:nvPr/>
          </p:nvCxnSpPr>
          <p:spPr>
            <a:xfrm flipH="1" flipV="1">
              <a:off x="9997142" y="3763237"/>
              <a:ext cx="210092" cy="217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8F9CE696-D954-47B8-98A2-1AA77C7EB3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59328" y="1857882"/>
              <a:ext cx="26978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5D68797E-D850-416D-B7E3-85AB0D3D6D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54566" y="2168325"/>
              <a:ext cx="26978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EB71BC2B-9929-492D-BF80-D16259E036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58290" y="2232938"/>
              <a:ext cx="303085" cy="2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ectangle 68"/>
          <p:cNvSpPr/>
          <p:nvPr/>
        </p:nvSpPr>
        <p:spPr>
          <a:xfrm>
            <a:off x="617456" y="172355"/>
            <a:ext cx="8183165" cy="79894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Multi-dimensional Poverty and Malnutrition</a:t>
            </a:r>
            <a:endParaRPr lang="en-IN" sz="3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3361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2456"/>
            <a:ext cx="10515600" cy="72938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3600" b="1" dirty="0">
                <a:solidFill>
                  <a:schemeClr val="bg1"/>
                </a:solidFill>
                <a:latin typeface="+mj-lt"/>
              </a:rPr>
              <a:t>Identified themes under National FNHW Package </a:t>
            </a:r>
            <a:br>
              <a:rPr lang="en-US" sz="3600" b="1" dirty="0">
                <a:solidFill>
                  <a:schemeClr val="bg1"/>
                </a:solidFill>
                <a:latin typeface="+mj-lt"/>
              </a:rPr>
            </a:b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endParaRPr lang="en-IN" sz="36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38200" y="1978837"/>
          <a:ext cx="5151438" cy="417474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5151438">
                  <a:extLst>
                    <a:ext uri="{9D8B030D-6E8A-4147-A177-3AD203B41FA5}">
                      <a16:colId xmlns:a16="http://schemas.microsoft.com/office/drawing/2014/main" val="3851075592"/>
                    </a:ext>
                  </a:extLst>
                </a:gridCol>
              </a:tblGrid>
              <a:tr h="245737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IN" sz="1800" u="none" strike="noStrike" dirty="0" smtClean="0">
                          <a:effectLst/>
                        </a:rPr>
                        <a:t>1. Linkages </a:t>
                      </a:r>
                      <a:r>
                        <a:rPr lang="en-IN" sz="1800" u="none" strike="noStrike" dirty="0">
                          <a:effectLst/>
                        </a:rPr>
                        <a:t>with </a:t>
                      </a:r>
                      <a:r>
                        <a:rPr lang="en-IN" sz="1800" u="none" strike="noStrike" dirty="0" smtClean="0">
                          <a:effectLst/>
                        </a:rPr>
                        <a:t>livelihoods and FNHW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/>
                </a:tc>
                <a:extLst>
                  <a:ext uri="{0D108BD9-81ED-4DB2-BD59-A6C34878D82A}">
                    <a16:rowId xmlns:a16="http://schemas.microsoft.com/office/drawing/2014/main" val="3523012776"/>
                  </a:ext>
                </a:extLst>
              </a:tr>
              <a:tr h="24573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 smtClean="0">
                          <a:effectLst/>
                        </a:rPr>
                        <a:t>2. Malnutrition </a:t>
                      </a:r>
                      <a:r>
                        <a:rPr lang="en-US" sz="1800" u="none" strike="noStrike" dirty="0">
                          <a:effectLst/>
                        </a:rPr>
                        <a:t>cycle and </a:t>
                      </a:r>
                      <a:r>
                        <a:rPr lang="en-US" sz="1800" u="none" strike="noStrike" dirty="0" smtClean="0">
                          <a:effectLst/>
                        </a:rPr>
                        <a:t>first 1000 </a:t>
                      </a:r>
                      <a:r>
                        <a:rPr lang="en-US" sz="1800" u="none" strike="noStrike" dirty="0">
                          <a:effectLst/>
                        </a:rPr>
                        <a:t>days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/>
                </a:tc>
                <a:extLst>
                  <a:ext uri="{0D108BD9-81ED-4DB2-BD59-A6C34878D82A}">
                    <a16:rowId xmlns:a16="http://schemas.microsoft.com/office/drawing/2014/main" val="3666227533"/>
                  </a:ext>
                </a:extLst>
              </a:tr>
              <a:tr h="28169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u="none" strike="noStrike" dirty="0" smtClean="0">
                          <a:effectLst/>
                        </a:rPr>
                        <a:t>3. Antenatal care</a:t>
                      </a:r>
                      <a:endParaRPr lang="en-IN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/>
                </a:tc>
                <a:extLst>
                  <a:ext uri="{0D108BD9-81ED-4DB2-BD59-A6C34878D82A}">
                    <a16:rowId xmlns:a16="http://schemas.microsoft.com/office/drawing/2014/main" val="3132105822"/>
                  </a:ext>
                </a:extLst>
              </a:tr>
              <a:tr h="27570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u="none" strike="noStrike" dirty="0" smtClean="0">
                          <a:effectLst/>
                        </a:rPr>
                        <a:t>4. Maternal nutrition</a:t>
                      </a:r>
                      <a:endParaRPr lang="en-IN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/>
                </a:tc>
                <a:extLst>
                  <a:ext uri="{0D108BD9-81ED-4DB2-BD59-A6C34878D82A}">
                    <a16:rowId xmlns:a16="http://schemas.microsoft.com/office/drawing/2014/main" val="2267976215"/>
                  </a:ext>
                </a:extLst>
              </a:tr>
              <a:tr h="22775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u="none" strike="noStrike" dirty="0" smtClean="0">
                          <a:effectLst/>
                        </a:rPr>
                        <a:t>5. Care</a:t>
                      </a:r>
                      <a:r>
                        <a:rPr lang="en-IN" sz="1800" u="none" strike="noStrike" baseline="0" dirty="0" smtClean="0">
                          <a:effectLst/>
                        </a:rPr>
                        <a:t> of the n</a:t>
                      </a:r>
                      <a:r>
                        <a:rPr lang="en-IN" sz="1800" u="none" strike="noStrike" dirty="0" smtClean="0">
                          <a:effectLst/>
                        </a:rPr>
                        <a:t>ewborn</a:t>
                      </a:r>
                      <a:endParaRPr lang="en-IN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/>
                </a:tc>
                <a:extLst>
                  <a:ext uri="{0D108BD9-81ED-4DB2-BD59-A6C34878D82A}">
                    <a16:rowId xmlns:a16="http://schemas.microsoft.com/office/drawing/2014/main" val="2439369230"/>
                  </a:ext>
                </a:extLst>
              </a:tr>
              <a:tr h="26371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u="none" strike="noStrike" dirty="0" smtClean="0">
                          <a:effectLst/>
                        </a:rPr>
                        <a:t>6. Infant and Young Child Feeding (IYCF)</a:t>
                      </a:r>
                      <a:endParaRPr lang="en-IN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/>
                </a:tc>
                <a:extLst>
                  <a:ext uri="{0D108BD9-81ED-4DB2-BD59-A6C34878D82A}">
                    <a16:rowId xmlns:a16="http://schemas.microsoft.com/office/drawing/2014/main" val="110621494"/>
                  </a:ext>
                </a:extLst>
              </a:tr>
              <a:tr h="35961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7. Balanced and diverse diet for the family</a:t>
                      </a:r>
                      <a:endParaRPr lang="en-IN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/>
                </a:tc>
                <a:extLst>
                  <a:ext uri="{0D108BD9-81ED-4DB2-BD59-A6C34878D82A}">
                    <a16:rowId xmlns:a16="http://schemas.microsoft.com/office/drawing/2014/main" val="1216432878"/>
                  </a:ext>
                </a:extLst>
              </a:tr>
              <a:tr h="269711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IN" sz="1800" u="none" strike="noStrike" dirty="0" smtClean="0">
                          <a:effectLst/>
                        </a:rPr>
                        <a:t>8. </a:t>
                      </a:r>
                      <a:r>
                        <a:rPr lang="en-IN" sz="1800" u="none" strike="noStrike" dirty="0" err="1" smtClean="0">
                          <a:effectLst/>
                        </a:rPr>
                        <a:t>Nutri</a:t>
                      </a:r>
                      <a:r>
                        <a:rPr lang="en-IN" sz="1800" u="none" strike="noStrike" dirty="0" smtClean="0">
                          <a:effectLst/>
                        </a:rPr>
                        <a:t>-gardens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/>
                </a:tc>
                <a:extLst>
                  <a:ext uri="{0D108BD9-81ED-4DB2-BD59-A6C34878D82A}">
                    <a16:rowId xmlns:a16="http://schemas.microsoft.com/office/drawing/2014/main" val="284419173"/>
                  </a:ext>
                </a:extLst>
              </a:tr>
              <a:tr h="26971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u="none" strike="noStrike" dirty="0" smtClean="0">
                          <a:effectLst/>
                        </a:rPr>
                        <a:t>9. Public Distribution System/Take Home Ration</a:t>
                      </a:r>
                      <a:endParaRPr lang="en-IN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/>
                </a:tc>
                <a:extLst>
                  <a:ext uri="{0D108BD9-81ED-4DB2-BD59-A6C34878D82A}">
                    <a16:rowId xmlns:a16="http://schemas.microsoft.com/office/drawing/2014/main" val="4116933509"/>
                  </a:ext>
                </a:extLst>
              </a:tr>
              <a:tr h="26971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10. </a:t>
                      </a:r>
                      <a:r>
                        <a:rPr lang="en-IN" sz="1800" u="none" strike="noStrike" dirty="0" smtClean="0">
                          <a:effectLst/>
                        </a:rPr>
                        <a:t>Anaemia</a:t>
                      </a:r>
                      <a:endParaRPr lang="en-IN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/>
                </a:tc>
                <a:extLst>
                  <a:ext uri="{0D108BD9-81ED-4DB2-BD59-A6C34878D82A}">
                    <a16:rowId xmlns:a16="http://schemas.microsoft.com/office/drawing/2014/main" val="36113793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950131"/>
              </p:ext>
            </p:extLst>
          </p:nvPr>
        </p:nvGraphicFramePr>
        <p:xfrm>
          <a:off x="6350072" y="2363049"/>
          <a:ext cx="5151438" cy="3333798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5151438">
                  <a:extLst>
                    <a:ext uri="{9D8B030D-6E8A-4147-A177-3AD203B41FA5}">
                      <a16:colId xmlns:a16="http://schemas.microsoft.com/office/drawing/2014/main" val="3720467520"/>
                    </a:ext>
                  </a:extLst>
                </a:gridCol>
              </a:tblGrid>
              <a:tr h="27570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11. Hygiene related behaviours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/>
                </a:tc>
                <a:extLst>
                  <a:ext uri="{0D108BD9-81ED-4DB2-BD59-A6C34878D82A}">
                    <a16:rowId xmlns:a16="http://schemas.microsoft.com/office/drawing/2014/main" val="876585535"/>
                  </a:ext>
                </a:extLst>
              </a:tr>
              <a:tr h="365608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800" u="none" strike="noStrike" dirty="0" smtClean="0">
                          <a:effectLst/>
                        </a:rPr>
                        <a:t>12. </a:t>
                      </a:r>
                      <a:r>
                        <a:rPr lang="en-IN" sz="1800" u="none" strike="noStrike" dirty="0" smtClean="0">
                          <a:effectLst/>
                        </a:rPr>
                        <a:t>Family planning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/>
                </a:tc>
                <a:extLst>
                  <a:ext uri="{0D108BD9-81ED-4DB2-BD59-A6C34878D82A}">
                    <a16:rowId xmlns:a16="http://schemas.microsoft.com/office/drawing/2014/main" val="2997726837"/>
                  </a:ext>
                </a:extLst>
              </a:tr>
              <a:tr h="37759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IN" sz="1800" u="none" strike="noStrike" dirty="0" smtClean="0">
                          <a:effectLst/>
                        </a:rPr>
                        <a:t>13. Adolescent nutrition and health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/>
                </a:tc>
                <a:extLst>
                  <a:ext uri="{0D108BD9-81ED-4DB2-BD59-A6C34878D82A}">
                    <a16:rowId xmlns:a16="http://schemas.microsoft.com/office/drawing/2014/main" val="416743187"/>
                  </a:ext>
                </a:extLst>
              </a:tr>
              <a:tr h="36560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u="none" strike="noStrike" dirty="0" smtClean="0">
                          <a:effectLst/>
                        </a:rPr>
                        <a:t>14. Menstrual hygiene and related behaviours</a:t>
                      </a:r>
                      <a:endParaRPr lang="en-IN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/>
                </a:tc>
                <a:extLst>
                  <a:ext uri="{0D108BD9-81ED-4DB2-BD59-A6C34878D82A}">
                    <a16:rowId xmlns:a16="http://schemas.microsoft.com/office/drawing/2014/main" val="3944072222"/>
                  </a:ext>
                </a:extLst>
              </a:tr>
              <a:tr h="12586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IN" sz="1800" u="none" strike="noStrike" dirty="0" smtClean="0">
                          <a:effectLst/>
                        </a:rPr>
                        <a:t>15. Management of waste at home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/>
                </a:tc>
                <a:extLst>
                  <a:ext uri="{0D108BD9-81ED-4DB2-BD59-A6C34878D82A}">
                    <a16:rowId xmlns:a16="http://schemas.microsoft.com/office/drawing/2014/main" val="2124903713"/>
                  </a:ext>
                </a:extLst>
              </a:tr>
              <a:tr h="12586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IN" sz="1800" u="none" strike="noStrike" dirty="0" smtClean="0">
                          <a:effectLst/>
                        </a:rPr>
                        <a:t>16. N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utrition</a:t>
                      </a:r>
                      <a:r>
                        <a:rPr lang="en-US" sz="1800" u="none" strike="noStrike" dirty="0" smtClean="0">
                          <a:effectLst/>
                        </a:rPr>
                        <a:t> and health for the elderly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/>
                </a:tc>
                <a:extLst>
                  <a:ext uri="{0D108BD9-81ED-4DB2-BD59-A6C34878D82A}">
                    <a16:rowId xmlns:a16="http://schemas.microsoft.com/office/drawing/2014/main" val="2068594812"/>
                  </a:ext>
                </a:extLst>
              </a:tr>
              <a:tr h="227756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IN" sz="1800" u="none" strike="noStrike" dirty="0" smtClean="0">
                          <a:effectLst/>
                        </a:rPr>
                        <a:t>17. Non Communicable</a:t>
                      </a:r>
                      <a:r>
                        <a:rPr lang="en-IN" sz="1800" u="none" strike="noStrike" baseline="0" dirty="0" smtClean="0">
                          <a:effectLst/>
                        </a:rPr>
                        <a:t> Diseases (N</a:t>
                      </a:r>
                      <a:r>
                        <a:rPr lang="en-IN" sz="1800" u="none" strike="noStrike" dirty="0" smtClean="0">
                          <a:effectLst/>
                        </a:rPr>
                        <a:t>CDs)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`</a:t>
                      </a:r>
                      <a:r>
                        <a:rPr lang="en-IN" sz="18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 Women’s health issues</a:t>
                      </a:r>
                    </a:p>
                  </a:txBody>
                  <a:tcPr marL="5994" marR="5994" marT="5994" marB="0" anchor="b"/>
                </a:tc>
                <a:extLst>
                  <a:ext uri="{0D108BD9-81ED-4DB2-BD59-A6C34878D82A}">
                    <a16:rowId xmlns:a16="http://schemas.microsoft.com/office/drawing/2014/main" val="2404321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26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44826" y="429585"/>
            <a:ext cx="9229930" cy="7263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Implementing FNHW intervention in the community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323" y="1257161"/>
            <a:ext cx="10833368" cy="42573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Material developed</a:t>
            </a:r>
            <a:endParaRPr lang="en-US" sz="1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IN" sz="1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22E5A-0D69-45F0-8F0D-492D47CA73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0323" y="5798145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+mj-lt"/>
              </a:rPr>
              <a:t>Use of </a:t>
            </a:r>
            <a:r>
              <a:rPr lang="en-US" dirty="0" smtClean="0">
                <a:latin typeface="+mj-lt"/>
              </a:rPr>
              <a:t>package is subjected to prioritizing </a:t>
            </a:r>
            <a:r>
              <a:rPr lang="en-US" dirty="0">
                <a:latin typeface="+mj-lt"/>
              </a:rPr>
              <a:t>themes, contextualizing, translation, phase wise use and </a:t>
            </a:r>
            <a:r>
              <a:rPr lang="en-US" dirty="0" smtClean="0">
                <a:latin typeface="+mj-lt"/>
              </a:rPr>
              <a:t>implementing as per State FNHW Operational Strategy.</a:t>
            </a:r>
            <a:endParaRPr lang="en-IN" dirty="0">
              <a:latin typeface="+mj-lt"/>
            </a:endParaRPr>
          </a:p>
          <a:p>
            <a:pPr algn="just"/>
            <a:endParaRPr lang="en-IN" dirty="0">
              <a:latin typeface="+mj-lt"/>
            </a:endParaRPr>
          </a:p>
        </p:txBody>
      </p:sp>
      <p:sp>
        <p:nvSpPr>
          <p:cNvPr id="7" name="Oval 6"/>
          <p:cNvSpPr/>
          <p:nvPr/>
        </p:nvSpPr>
        <p:spPr bwMode="ltGray">
          <a:xfrm>
            <a:off x="844826" y="2422760"/>
            <a:ext cx="233853" cy="233853"/>
          </a:xfrm>
          <a:prstGeom prst="ellipse">
            <a:avLst/>
          </a:prstGeom>
          <a:solidFill>
            <a:schemeClr val="accent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781835">
              <a:defRPr/>
            </a:pPr>
            <a:endParaRPr lang="en-GB" sz="1050" kern="0" dirty="0" err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" name="Oval 7"/>
          <p:cNvSpPr/>
          <p:nvPr/>
        </p:nvSpPr>
        <p:spPr bwMode="ltGray">
          <a:xfrm>
            <a:off x="844826" y="3029752"/>
            <a:ext cx="233853" cy="233853"/>
          </a:xfrm>
          <a:prstGeom prst="ellipse">
            <a:avLst/>
          </a:prstGeom>
          <a:solidFill>
            <a:schemeClr val="accent3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781835">
              <a:defRPr/>
            </a:pPr>
            <a:endParaRPr lang="en-GB" sz="1050" kern="0" dirty="0" err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Oval 8"/>
          <p:cNvSpPr/>
          <p:nvPr/>
        </p:nvSpPr>
        <p:spPr bwMode="ltGray">
          <a:xfrm>
            <a:off x="844826" y="3625203"/>
            <a:ext cx="233853" cy="233853"/>
          </a:xfrm>
          <a:prstGeom prst="ellipse">
            <a:avLst/>
          </a:prstGeom>
          <a:solidFill>
            <a:schemeClr val="accent4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781835">
              <a:defRPr/>
            </a:pPr>
            <a:endParaRPr lang="en-GB" sz="1050" kern="0" dirty="0" err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" name="Oval 9"/>
          <p:cNvSpPr/>
          <p:nvPr/>
        </p:nvSpPr>
        <p:spPr bwMode="ltGray">
          <a:xfrm>
            <a:off x="844826" y="1794192"/>
            <a:ext cx="233853" cy="233853"/>
          </a:xfrm>
          <a:prstGeom prst="ellipse">
            <a:avLst/>
          </a:prstGeom>
          <a:solidFill>
            <a:schemeClr val="accent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781835">
              <a:defRPr/>
            </a:pPr>
            <a:endParaRPr lang="en-GB" sz="1050" kern="0" dirty="0" err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75694" y="2422759"/>
            <a:ext cx="10178105" cy="292388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defTabSz="781835">
              <a:defRPr/>
            </a:pPr>
            <a:r>
              <a:rPr lang="en-GB" sz="1600" b="1" kern="0" dirty="0" smtClean="0">
                <a:solidFill>
                  <a:srgbClr val="000000"/>
                </a:solidFill>
                <a:latin typeface="+mj-lt"/>
              </a:rPr>
              <a:t>Facilitator Guide for CRPs- </a:t>
            </a:r>
            <a:r>
              <a:rPr lang="en-GB" sz="1600" kern="0" dirty="0">
                <a:solidFill>
                  <a:srgbClr val="000000"/>
                </a:solidFill>
              </a:rPr>
              <a:t>to facilitate trainers in rolling out sessions on FNHW</a:t>
            </a:r>
            <a:r>
              <a:rPr lang="en-GB" sz="1600" b="1" kern="0" dirty="0" smtClean="0">
                <a:solidFill>
                  <a:srgbClr val="000000"/>
                </a:solidFill>
                <a:latin typeface="+mj-lt"/>
              </a:rPr>
              <a:t> </a:t>
            </a:r>
            <a:endParaRPr lang="en-GB" sz="1600" b="1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75693" y="3052708"/>
            <a:ext cx="10178105" cy="292388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defTabSz="781835">
              <a:defRPr/>
            </a:pPr>
            <a:r>
              <a:rPr lang="en-GB" sz="1600" b="1" kern="0" dirty="0" smtClean="0">
                <a:solidFill>
                  <a:srgbClr val="000000"/>
                </a:solidFill>
                <a:latin typeface="+mj-lt"/>
              </a:rPr>
              <a:t>Flipbooks for SHG members- </a:t>
            </a:r>
            <a:r>
              <a:rPr lang="en-GB" sz="1600" kern="0" dirty="0">
                <a:solidFill>
                  <a:srgbClr val="000000"/>
                </a:solidFill>
              </a:rPr>
              <a:t>to be used during SHG monthly meetings</a:t>
            </a:r>
            <a:r>
              <a:rPr lang="en-GB" sz="1600" b="1" kern="0" dirty="0" smtClean="0">
                <a:solidFill>
                  <a:srgbClr val="000000"/>
                </a:solidFill>
                <a:latin typeface="+mj-lt"/>
              </a:rPr>
              <a:t>  </a:t>
            </a:r>
            <a:endParaRPr lang="en-GB" sz="1600" b="1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75692" y="3675151"/>
            <a:ext cx="10178105" cy="1277273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defTabSz="781835">
              <a:defRPr/>
            </a:pPr>
            <a:r>
              <a:rPr lang="en-GB" sz="1600" b="1" kern="0" dirty="0" smtClean="0">
                <a:solidFill>
                  <a:srgbClr val="000000"/>
                </a:solidFill>
                <a:latin typeface="+mj-lt"/>
              </a:rPr>
              <a:t>IEC Materials for home visits, community events, </a:t>
            </a:r>
            <a:r>
              <a:rPr lang="en-GB" sz="1600" b="1" kern="0" dirty="0" err="1" smtClean="0">
                <a:solidFill>
                  <a:srgbClr val="000000"/>
                </a:solidFill>
                <a:latin typeface="+mj-lt"/>
              </a:rPr>
              <a:t>etc</a:t>
            </a:r>
            <a:endParaRPr lang="en-GB" sz="1600" b="1" kern="0" dirty="0" smtClean="0">
              <a:solidFill>
                <a:srgbClr val="000000"/>
              </a:solidFill>
              <a:latin typeface="+mj-lt"/>
            </a:endParaRPr>
          </a:p>
          <a:p>
            <a:pPr marL="742950" lvl="1" indent="-285750" defTabSz="781835">
              <a:buFont typeface="Arial" panose="020B0604020202020204" pitchFamily="34" charset="0"/>
              <a:buChar char="•"/>
              <a:defRPr/>
            </a:pPr>
            <a:r>
              <a:rPr lang="en-GB" sz="1600" b="1" kern="0" dirty="0">
                <a:solidFill>
                  <a:srgbClr val="000000"/>
                </a:solidFill>
              </a:rPr>
              <a:t>Posters – </a:t>
            </a:r>
            <a:r>
              <a:rPr lang="en-GB" sz="1600" kern="0" dirty="0">
                <a:solidFill>
                  <a:srgbClr val="000000"/>
                </a:solidFill>
              </a:rPr>
              <a:t>for display during community events and awareness generation</a:t>
            </a:r>
          </a:p>
          <a:p>
            <a:pPr marL="742950" lvl="1" indent="-285750" defTabSz="781835">
              <a:buFont typeface="Arial" panose="020B0604020202020204" pitchFamily="34" charset="0"/>
              <a:buChar char="•"/>
              <a:defRPr/>
            </a:pPr>
            <a:r>
              <a:rPr lang="en-GB" sz="1600" b="1" kern="0" dirty="0">
                <a:solidFill>
                  <a:srgbClr val="000000"/>
                </a:solidFill>
              </a:rPr>
              <a:t>Banners – </a:t>
            </a:r>
            <a:r>
              <a:rPr lang="en-GB" sz="1600" kern="0" dirty="0">
                <a:solidFill>
                  <a:srgbClr val="000000"/>
                </a:solidFill>
              </a:rPr>
              <a:t>for events like campaigns and rallies</a:t>
            </a:r>
          </a:p>
          <a:p>
            <a:pPr marL="742950" lvl="1" indent="-285750" defTabSz="781835">
              <a:buFont typeface="Arial" panose="020B0604020202020204" pitchFamily="34" charset="0"/>
              <a:buChar char="•"/>
              <a:defRPr/>
            </a:pPr>
            <a:r>
              <a:rPr lang="en-GB" sz="1600" b="1" kern="0" dirty="0">
                <a:solidFill>
                  <a:srgbClr val="000000"/>
                </a:solidFill>
              </a:rPr>
              <a:t>Stickers – </a:t>
            </a:r>
            <a:r>
              <a:rPr lang="en-GB" sz="1600" kern="0" dirty="0">
                <a:solidFill>
                  <a:srgbClr val="000000"/>
                </a:solidFill>
              </a:rPr>
              <a:t>to serve as reminders on key messages</a:t>
            </a:r>
          </a:p>
          <a:p>
            <a:pPr marL="742950" lvl="1" indent="-285750" defTabSz="781835">
              <a:buFont typeface="Arial" panose="020B0604020202020204" pitchFamily="34" charset="0"/>
              <a:buChar char="•"/>
              <a:defRPr/>
            </a:pPr>
            <a:r>
              <a:rPr lang="en-GB" sz="1600" b="1" kern="0" dirty="0">
                <a:solidFill>
                  <a:srgbClr val="000000"/>
                </a:solidFill>
              </a:rPr>
              <a:t>Counselling Cards – </a:t>
            </a:r>
            <a:r>
              <a:rPr lang="en-GB" sz="1600" kern="0" dirty="0">
                <a:solidFill>
                  <a:srgbClr val="000000"/>
                </a:solidFill>
              </a:rPr>
              <a:t>to be used during home visits and smaller interactions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75691" y="1818613"/>
            <a:ext cx="10178105" cy="292388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defTabSz="781835">
              <a:defRPr/>
            </a:pPr>
            <a:r>
              <a:rPr lang="en-GB" sz="1600" b="1" kern="0" dirty="0" smtClean="0">
                <a:solidFill>
                  <a:srgbClr val="000000"/>
                </a:solidFill>
                <a:latin typeface="+mj-lt"/>
              </a:rPr>
              <a:t>Standard Operating Procedure Booklet- </a:t>
            </a:r>
            <a:r>
              <a:rPr lang="en-GB" sz="1600" kern="0" dirty="0" smtClean="0">
                <a:solidFill>
                  <a:srgbClr val="000000"/>
                </a:solidFill>
                <a:latin typeface="+mj-lt"/>
              </a:rPr>
              <a:t>to provide detailed guidance on operational and programmatic components</a:t>
            </a:r>
            <a:endParaRPr lang="en-GB" sz="1600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4" name="Oval 13"/>
          <p:cNvSpPr/>
          <p:nvPr/>
        </p:nvSpPr>
        <p:spPr bwMode="ltGray">
          <a:xfrm>
            <a:off x="844826" y="5162098"/>
            <a:ext cx="233853" cy="23385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781835">
              <a:defRPr/>
            </a:pPr>
            <a:endParaRPr lang="en-GB" sz="1050" kern="0" dirty="0" err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32092" y="5140643"/>
            <a:ext cx="10178105" cy="292388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defTabSz="781835">
              <a:defRPr/>
            </a:pPr>
            <a:r>
              <a:rPr lang="en-GB" sz="1600" b="1" kern="0" dirty="0" smtClean="0">
                <a:solidFill>
                  <a:srgbClr val="000000"/>
                </a:solidFill>
                <a:latin typeface="+mj-lt"/>
              </a:rPr>
              <a:t>Presentations for orientation of state/district/block managers and CLF/VO level SAC members</a:t>
            </a:r>
            <a:endParaRPr lang="en-GB" sz="1600" b="1" kern="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11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6187" y="1729930"/>
            <a:ext cx="2556544" cy="18078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22E5A-0D69-45F0-8F0D-492D47CA73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550" y="1729929"/>
            <a:ext cx="1561050" cy="18080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058" y="4045070"/>
            <a:ext cx="2502889" cy="17686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670" y="1729929"/>
            <a:ext cx="2529363" cy="18078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6187" y="4029393"/>
            <a:ext cx="2578033" cy="17686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7335" y="1729929"/>
            <a:ext cx="2420751" cy="3784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3322" y="4029393"/>
            <a:ext cx="1633308" cy="17686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70" y="429584"/>
            <a:ext cx="10383129" cy="74199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Sample of materials developed to support FNHW integration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255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2054" y="2860376"/>
            <a:ext cx="9229930" cy="7263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Thankyou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977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838200" y="429585"/>
            <a:ext cx="4083482" cy="7263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3200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83925" y="325692"/>
            <a:ext cx="403142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Why integrate FNHW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92726" y="3337089"/>
            <a:ext cx="93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 2" panose="05020102010507070707" pitchFamily="18" charset="2"/>
              </a:rPr>
              <a:t></a:t>
            </a:r>
            <a:endParaRPr lang="en-IN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95311" y="3959153"/>
            <a:ext cx="4810404" cy="2285194"/>
            <a:chOff x="541231" y="3959153"/>
            <a:chExt cx="4810404" cy="228519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1333" r="49447"/>
            <a:stretch/>
          </p:blipFill>
          <p:spPr>
            <a:xfrm>
              <a:off x="838200" y="3993200"/>
              <a:ext cx="1856362" cy="170234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1710" t="50360"/>
            <a:stretch/>
          </p:blipFill>
          <p:spPr>
            <a:xfrm>
              <a:off x="3279272" y="3959153"/>
              <a:ext cx="1773274" cy="1736387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541231" y="5875015"/>
              <a:ext cx="4810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Appropriate Sanitation and Hygiene</a:t>
              </a:r>
              <a:endParaRPr lang="en-IN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5615" y="1764872"/>
            <a:ext cx="2334898" cy="1908670"/>
            <a:chOff x="615048" y="1764872"/>
            <a:chExt cx="2334898" cy="190867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593" b="50062"/>
            <a:stretch/>
          </p:blipFill>
          <p:spPr>
            <a:xfrm>
              <a:off x="838200" y="1764872"/>
              <a:ext cx="1924455" cy="1746809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615048" y="3304210"/>
              <a:ext cx="23348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Proper Nutrition</a:t>
              </a:r>
              <a:endParaRPr lang="en-IN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38463" y="1763662"/>
            <a:ext cx="2180408" cy="1921071"/>
            <a:chOff x="3187366" y="1762199"/>
            <a:chExt cx="2180408" cy="1921071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699" b="49986"/>
            <a:stretch/>
          </p:blipFill>
          <p:spPr>
            <a:xfrm>
              <a:off x="3205426" y="1762199"/>
              <a:ext cx="1847120" cy="1749482"/>
            </a:xfrm>
            <a:prstGeom prst="rect">
              <a:avLst/>
            </a:prstGeom>
            <a:ln>
              <a:noFill/>
            </a:ln>
          </p:spPr>
        </p:pic>
        <p:sp>
          <p:nvSpPr>
            <p:cNvPr id="54" name="TextBox 53"/>
            <p:cNvSpPr txBox="1"/>
            <p:nvPr/>
          </p:nvSpPr>
          <p:spPr>
            <a:xfrm>
              <a:off x="3187366" y="3313938"/>
              <a:ext cx="218040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4">
                      <a:lumMod val="50000"/>
                    </a:schemeClr>
                  </a:solidFill>
                </a:rPr>
                <a:t>Health Services</a:t>
              </a:r>
              <a:endParaRPr lang="en-IN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6464" y="3588690"/>
            <a:ext cx="1184962" cy="511886"/>
          </a:xfrm>
          <a:prstGeom prst="rect">
            <a:avLst/>
          </a:prstGeom>
        </p:spPr>
      </p:pic>
      <p:sp>
        <p:nvSpPr>
          <p:cNvPr id="57" name="Right Arrow 56"/>
          <p:cNvSpPr/>
          <p:nvPr/>
        </p:nvSpPr>
        <p:spPr>
          <a:xfrm>
            <a:off x="7214796" y="3609589"/>
            <a:ext cx="489856" cy="31529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8" name="Right Arrow 57"/>
          <p:cNvSpPr/>
          <p:nvPr/>
        </p:nvSpPr>
        <p:spPr>
          <a:xfrm>
            <a:off x="9501818" y="3568760"/>
            <a:ext cx="489856" cy="315297"/>
          </a:xfrm>
          <a:prstGeom prst="rightArrow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321"/>
          <a:stretch/>
        </p:blipFill>
        <p:spPr>
          <a:xfrm>
            <a:off x="5754432" y="1780959"/>
            <a:ext cx="1625601" cy="1723306"/>
          </a:xfrm>
          <a:prstGeom prst="rect">
            <a:avLst/>
          </a:prstGeom>
          <a:ln>
            <a:noFill/>
          </a:ln>
        </p:spPr>
      </p:pic>
      <p:sp>
        <p:nvSpPr>
          <p:cNvPr id="64" name="TextBox 63"/>
          <p:cNvSpPr txBox="1"/>
          <p:nvPr/>
        </p:nvSpPr>
        <p:spPr>
          <a:xfrm>
            <a:off x="6110399" y="3597754"/>
            <a:ext cx="913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accent6">
                    <a:lumMod val="75000"/>
                  </a:schemeClr>
                </a:solidFill>
                <a:sym typeface="Wingdings 2" panose="05020102010507070707" pitchFamily="18" charset="2"/>
              </a:rPr>
              <a:t></a:t>
            </a:r>
            <a:endParaRPr lang="en-IN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3669" y="2924676"/>
            <a:ext cx="1611086" cy="1596572"/>
          </a:xfrm>
          <a:prstGeom prst="rect">
            <a:avLst/>
          </a:prstGeom>
          <a:ln>
            <a:noFill/>
          </a:ln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9864" y="2918413"/>
            <a:ext cx="2107955" cy="1843703"/>
          </a:xfrm>
          <a:prstGeom prst="rect">
            <a:avLst/>
          </a:prstGeom>
          <a:ln>
            <a:noFill/>
          </a:ln>
        </p:spPr>
      </p:pic>
      <p:sp>
        <p:nvSpPr>
          <p:cNvPr id="71" name="TextBox 70"/>
          <p:cNvSpPr txBox="1"/>
          <p:nvPr/>
        </p:nvSpPr>
        <p:spPr>
          <a:xfrm>
            <a:off x="5354435" y="5763124"/>
            <a:ext cx="2673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Less Expenditure on Health/Diseases</a:t>
            </a:r>
            <a:endParaRPr lang="en-IN" dirty="0"/>
          </a:p>
        </p:txBody>
      </p:sp>
      <p:sp>
        <p:nvSpPr>
          <p:cNvPr id="72" name="TextBox 71"/>
          <p:cNvSpPr txBox="1"/>
          <p:nvPr/>
        </p:nvSpPr>
        <p:spPr>
          <a:xfrm>
            <a:off x="7750745" y="4762116"/>
            <a:ext cx="199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Increased savings</a:t>
            </a:r>
            <a:endParaRPr lang="en-IN" dirty="0"/>
          </a:p>
        </p:txBody>
      </p:sp>
      <p:sp>
        <p:nvSpPr>
          <p:cNvPr id="73" name="TextBox 72"/>
          <p:cNvSpPr txBox="1"/>
          <p:nvPr/>
        </p:nvSpPr>
        <p:spPr>
          <a:xfrm>
            <a:off x="10185859" y="4844370"/>
            <a:ext cx="18359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Overall wellbeing and improved quality of life</a:t>
            </a:r>
            <a:endParaRPr lang="en-IN" sz="2000" b="1" dirty="0">
              <a:solidFill>
                <a:srgbClr val="00B050"/>
              </a:solidFill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92" b="-1"/>
          <a:stretch/>
        </p:blipFill>
        <p:spPr>
          <a:xfrm>
            <a:off x="5822026" y="4144301"/>
            <a:ext cx="1625601" cy="162027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148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7" grpId="0" animBg="1"/>
      <p:bldP spid="58" grpId="0" animBg="1"/>
      <p:bldP spid="64" grpId="0"/>
      <p:bldP spid="71" grpId="0"/>
      <p:bldP spid="72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741059" y="1773836"/>
            <a:ext cx="3265715" cy="2986475"/>
          </a:xfrm>
          <a:prstGeom prst="wedgeRoundRectCallout">
            <a:avLst>
              <a:gd name="adj1" fmla="val -21429"/>
              <a:gd name="adj2" fmla="val 45562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dirty="0"/>
              <a:t>FNHW integration</a:t>
            </a:r>
          </a:p>
          <a:p>
            <a:pPr lvl="0" algn="just"/>
            <a:endParaRPr lang="en-US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dirty="0"/>
              <a:t>reduces expenditure on medical </a:t>
            </a:r>
            <a:r>
              <a:rPr lang="en-IN" dirty="0"/>
              <a:t>care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IN" dirty="0"/>
              <a:t>increases economic productivity </a:t>
            </a:r>
            <a:endParaRPr lang="en-US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dirty="0"/>
              <a:t>improves the quality of life of rural women and their families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6234543" y="831817"/>
            <a:ext cx="5257801" cy="752507"/>
          </a:xfrm>
          <a:prstGeom prst="wedgeRoundRectCallou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In 2016- an advisory on </a:t>
            </a:r>
            <a:r>
              <a:rPr lang="en-US" i="1" dirty="0" err="1"/>
              <a:t>Dashasutra</a:t>
            </a:r>
            <a:r>
              <a:rPr lang="en-US" i="1" dirty="0"/>
              <a:t> </a:t>
            </a:r>
            <a:r>
              <a:rPr lang="en-US" dirty="0"/>
              <a:t>mandating FNHW integration </a:t>
            </a:r>
            <a:r>
              <a:rPr lang="en-US" dirty="0" smtClean="0"/>
              <a:t> (link 1)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234542" y="1963226"/>
            <a:ext cx="5257801" cy="738503"/>
          </a:xfrm>
          <a:prstGeom prst="wedgeRoundRectCallou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In 2017- a Master Circular on FNHW </a:t>
            </a:r>
            <a:r>
              <a:rPr lang="en-US" dirty="0" smtClean="0"/>
              <a:t>to </a:t>
            </a:r>
            <a:r>
              <a:rPr lang="en-US" dirty="0"/>
              <a:t>outline FNHW </a:t>
            </a:r>
            <a:r>
              <a:rPr lang="en-US" dirty="0" smtClean="0"/>
              <a:t>interventions (link 2)</a:t>
            </a:r>
            <a:endParaRPr lang="en-IN" dirty="0"/>
          </a:p>
        </p:txBody>
      </p:sp>
      <p:sp>
        <p:nvSpPr>
          <p:cNvPr id="7" name="Right Arrow 6"/>
          <p:cNvSpPr/>
          <p:nvPr/>
        </p:nvSpPr>
        <p:spPr>
          <a:xfrm>
            <a:off x="4293949" y="3096575"/>
            <a:ext cx="1336431" cy="340995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6234542" y="4310465"/>
            <a:ext cx="5257800" cy="850932"/>
          </a:xfrm>
          <a:prstGeom prst="wedgeRoundRectCallou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In 2020- An advisory to strengthen Social Behaviour Change Communication approaches for improved FNHW </a:t>
            </a:r>
            <a:r>
              <a:rPr lang="en-US" dirty="0" smtClean="0"/>
              <a:t>outcomes (link 4)</a:t>
            </a:r>
            <a:endParaRPr lang="en-IN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234542" y="5541418"/>
            <a:ext cx="5257800" cy="824883"/>
          </a:xfrm>
          <a:prstGeom prst="wedgeRoundRectCallou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In 2020-  An advisory to guide development of State FNHW Operational Strategy and functions of SRLM staff and cadres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234542" y="3080631"/>
            <a:ext cx="5257800" cy="850932"/>
          </a:xfrm>
          <a:prstGeom prst="wedgeRoundRectCallou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In 2018- Joint advisory by </a:t>
            </a:r>
            <a:r>
              <a:rPr lang="en-US" dirty="0" err="1"/>
              <a:t>MoWCD</a:t>
            </a:r>
            <a:r>
              <a:rPr lang="en-US" dirty="0"/>
              <a:t>, </a:t>
            </a:r>
            <a:r>
              <a:rPr lang="en-US" dirty="0" err="1"/>
              <a:t>MoRD</a:t>
            </a:r>
            <a:r>
              <a:rPr lang="en-US" dirty="0"/>
              <a:t> and </a:t>
            </a:r>
            <a:r>
              <a:rPr lang="en-US" dirty="0" err="1"/>
              <a:t>MoHFW</a:t>
            </a:r>
            <a:r>
              <a:rPr lang="en-US" dirty="0"/>
              <a:t> to guide modalities of </a:t>
            </a:r>
            <a:r>
              <a:rPr lang="en-US" dirty="0" smtClean="0"/>
              <a:t>convergence (link 3)</a:t>
            </a:r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838198" y="224003"/>
            <a:ext cx="5604165" cy="7263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24128" y="161596"/>
            <a:ext cx="5518235" cy="79865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Advisories on FNHW integration</a:t>
            </a:r>
            <a:endParaRPr lang="en-IN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199" y="6175716"/>
            <a:ext cx="10294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b="1" i="1" dirty="0" smtClean="0">
                <a:hlinkClick r:id="rId2"/>
              </a:rPr>
              <a:t>1</a:t>
            </a:r>
            <a:r>
              <a:rPr lang="en-US" sz="900" b="1" i="1" dirty="0" smtClean="0">
                <a:solidFill>
                  <a:srgbClr val="0070C0"/>
                </a:solidFill>
                <a:hlinkClick r:id="rId2"/>
              </a:rPr>
              <a:t>. </a:t>
            </a:r>
            <a:r>
              <a:rPr lang="en-US" sz="900" b="1" i="1" dirty="0">
                <a:solidFill>
                  <a:srgbClr val="0070C0"/>
                </a:solidFill>
                <a:hlinkClick r:id="rId3"/>
              </a:rPr>
              <a:t>https://</a:t>
            </a:r>
            <a:r>
              <a:rPr lang="en-US" sz="900" b="1" i="1" dirty="0" smtClean="0">
                <a:solidFill>
                  <a:srgbClr val="0070C0"/>
                </a:solidFill>
                <a:hlinkClick r:id="rId3"/>
              </a:rPr>
              <a:t>drive.google.com/file/d/1oOlOSsY97aGnOtxStXjwHUYy7BVyBK98/view?usp=sharing</a:t>
            </a:r>
            <a:endParaRPr lang="en-US" sz="900" b="1" i="1" dirty="0" smtClean="0">
              <a:solidFill>
                <a:srgbClr val="0070C0"/>
              </a:solidFill>
              <a:hlinkClick r:id="rId2"/>
            </a:endParaRPr>
          </a:p>
          <a:p>
            <a:r>
              <a:rPr lang="en-US" sz="900" b="1" i="1" u="sng" dirty="0" smtClean="0">
                <a:hlinkClick r:id="rId2"/>
              </a:rPr>
              <a:t>2.</a:t>
            </a:r>
            <a:r>
              <a:rPr lang="en-US" sz="900" b="1" i="1" dirty="0" smtClean="0">
                <a:hlinkClick r:id="rId2"/>
              </a:rPr>
              <a:t> https</a:t>
            </a:r>
            <a:r>
              <a:rPr lang="en-US" sz="900" b="1" i="1" dirty="0">
                <a:hlinkClick r:id="rId2"/>
              </a:rPr>
              <a:t>://</a:t>
            </a:r>
            <a:r>
              <a:rPr lang="en-US" sz="900" b="1" i="1" dirty="0" smtClean="0">
                <a:hlinkClick r:id="rId2"/>
              </a:rPr>
              <a:t>aajeevika.gov.in/sites/default/files/Master%20Circular%20for%20Food%2C%20Nutrition%2C%20Health%20and%20Wash%20Interventions.pdf</a:t>
            </a:r>
            <a:endParaRPr lang="en-US" sz="900" b="1" i="1" dirty="0" smtClean="0"/>
          </a:p>
          <a:p>
            <a:r>
              <a:rPr lang="en-US" sz="900" b="1" i="1" dirty="0">
                <a:solidFill>
                  <a:srgbClr val="0070C0"/>
                </a:solidFill>
              </a:rPr>
              <a:t>3</a:t>
            </a:r>
            <a:r>
              <a:rPr lang="en-US" sz="900" b="1" i="1" dirty="0" smtClean="0">
                <a:solidFill>
                  <a:srgbClr val="0070C0"/>
                </a:solidFill>
              </a:rPr>
              <a:t>. </a:t>
            </a:r>
            <a:r>
              <a:rPr lang="en-US" sz="900" b="1" i="1" u="sng" dirty="0" smtClean="0">
                <a:solidFill>
                  <a:srgbClr val="0070C0"/>
                </a:solidFill>
                <a:hlinkClick r:id="rId4"/>
              </a:rPr>
              <a:t>https</a:t>
            </a:r>
            <a:r>
              <a:rPr lang="en-US" sz="900" b="1" i="1" u="sng" dirty="0">
                <a:solidFill>
                  <a:srgbClr val="0070C0"/>
                </a:solidFill>
                <a:hlinkClick r:id="rId4"/>
              </a:rPr>
              <a:t>://</a:t>
            </a:r>
            <a:r>
              <a:rPr lang="en-US" sz="900" b="1" i="1" u="sng" dirty="0" smtClean="0">
                <a:solidFill>
                  <a:srgbClr val="0070C0"/>
                </a:solidFill>
                <a:hlinkClick r:id="rId4"/>
              </a:rPr>
              <a:t>aajeevika.gov.in/sites/default/files/Joint%20Advisory%20on%20Nutrition.pdf</a:t>
            </a:r>
            <a:endParaRPr lang="en-US" sz="900" b="1" i="1" u="sng" dirty="0" smtClean="0">
              <a:solidFill>
                <a:srgbClr val="0070C0"/>
              </a:solidFill>
            </a:endParaRPr>
          </a:p>
          <a:p>
            <a:r>
              <a:rPr lang="en-US" sz="900" dirty="0" smtClean="0">
                <a:hlinkClick r:id="rId5"/>
              </a:rPr>
              <a:t>4. https</a:t>
            </a:r>
            <a:r>
              <a:rPr lang="en-US" sz="900" dirty="0">
                <a:hlinkClick r:id="rId5"/>
              </a:rPr>
              <a:t>://</a:t>
            </a:r>
            <a:r>
              <a:rPr lang="en-US" sz="900" dirty="0" smtClean="0">
                <a:hlinkClick r:id="rId5"/>
              </a:rPr>
              <a:t>drive.google.com/file/d/1-pNEZtYKyPcaSwvGTsJZ1rLtZShzYHnT/view?usp=sharing</a:t>
            </a:r>
            <a:endParaRPr lang="en-IN" sz="1200" b="1" i="1" dirty="0"/>
          </a:p>
        </p:txBody>
      </p:sp>
    </p:spTree>
    <p:extLst>
      <p:ext uri="{BB962C8B-B14F-4D97-AF65-F5344CB8AC3E}">
        <p14:creationId xmlns:p14="http://schemas.microsoft.com/office/powerpoint/2010/main" val="54094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/>
          <p:cNvSpPr>
            <a:spLocks noGrp="1"/>
          </p:cNvSpPr>
          <p:nvPr>
            <p:ph type="title"/>
          </p:nvPr>
        </p:nvSpPr>
        <p:spPr>
          <a:xfrm>
            <a:off x="889887" y="387927"/>
            <a:ext cx="4679640" cy="65918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3200" b="1" i="1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Dashasutra</a:t>
            </a:r>
            <a:r>
              <a:rPr lang="en-US" sz="32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Strategy- 2016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2E5A-0D69-45F0-8F0D-492D47CA7310}" type="slidenum">
              <a:rPr lang="en-US" smtClean="0"/>
              <a:t>7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ECD105-03DA-4AE5-B254-B25A502110D5}"/>
              </a:ext>
            </a:extLst>
          </p:cNvPr>
          <p:cNvSpPr txBox="1"/>
          <p:nvPr/>
        </p:nvSpPr>
        <p:spPr>
          <a:xfrm>
            <a:off x="752248" y="1220598"/>
            <a:ext cx="10416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Integrating livelihoods and social development for holistic growth of communities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887" y="1883976"/>
            <a:ext cx="5163705" cy="44049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ounded Rectangle 1"/>
          <p:cNvSpPr/>
          <p:nvPr/>
        </p:nvSpPr>
        <p:spPr>
          <a:xfrm>
            <a:off x="8095610" y="1866985"/>
            <a:ext cx="2784763" cy="163185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Micro-credit and financing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164883" y="4915010"/>
            <a:ext cx="2784763" cy="1465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Including social development - Food, Nutrition, Health and WASH, Gender etc.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9332127" y="3925616"/>
            <a:ext cx="450273" cy="56261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570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E61C19-BA34-4244-B3AC-B1DB9D792C31}"/>
              </a:ext>
            </a:extLst>
          </p:cNvPr>
          <p:cNvSpPr txBox="1"/>
          <p:nvPr/>
        </p:nvSpPr>
        <p:spPr>
          <a:xfrm>
            <a:off x="734291" y="1676460"/>
            <a:ext cx="112083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I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Include social issues (including issues pertaining to Food, Nutrition, Health &amp; WASH) that affect members as part of meeting agenda  </a:t>
            </a:r>
          </a:p>
          <a:p>
            <a:pPr marL="342900" lvl="0" indent="-342900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IN" sz="2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I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Meetings should act as platform for discussion on health issues along with line agencies &amp; PRI, invite ASHA &amp; Anganwadi worker to their weekly meeting &amp; benefit from their advice </a:t>
            </a:r>
          </a:p>
          <a:p>
            <a:pPr marL="342900" lvl="0" indent="-342900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IN" sz="2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I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Discuss  malnutrition issues of women &amp; children, pregnant &amp; lactating mothers &amp; facilitate their access to supplementary nutrition, healthcare &amp; other entitlements </a:t>
            </a:r>
          </a:p>
          <a:p>
            <a:pPr marL="342900" lvl="0" indent="-342900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IN" sz="2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I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Every meeting should start with all members with washing hands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IN" sz="2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I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Discuss promotion of personal hygiene, food hygiene &amp; prevention of open defecation </a:t>
            </a:r>
          </a:p>
          <a:p>
            <a:pPr marL="342900" lvl="0" indent="-342900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IN" sz="2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I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Each member should ensure that an individual sanitary toilet is built &amp; used by all members of the household </a:t>
            </a:r>
          </a:p>
          <a:p>
            <a:pPr lvl="0" algn="just">
              <a:spcBef>
                <a:spcPct val="0"/>
              </a:spcBef>
              <a:defRPr/>
            </a:pPr>
            <a:endParaRPr lang="en-IN" sz="2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7287" y="514988"/>
            <a:ext cx="9680856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FNHW: Under </a:t>
            </a:r>
            <a:r>
              <a:rPr lang="en-US" sz="3200" b="1" i="1" dirty="0" err="1">
                <a:solidFill>
                  <a:schemeClr val="bg1"/>
                </a:solidFill>
                <a:latin typeface="+mj-lt"/>
              </a:rPr>
              <a:t>Dashasutra</a:t>
            </a:r>
            <a:r>
              <a:rPr lang="en-US" sz="32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  <a:latin typeface="+mj-lt"/>
              </a:rPr>
              <a:t>S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trategy 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SHGs are required to</a:t>
            </a:r>
          </a:p>
        </p:txBody>
      </p:sp>
    </p:spTree>
    <p:extLst>
      <p:ext uri="{BB962C8B-B14F-4D97-AF65-F5344CB8AC3E}">
        <p14:creationId xmlns:p14="http://schemas.microsoft.com/office/powerpoint/2010/main" val="167080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143F1D1-6DFB-40ED-9A9C-6279D5BB8EFA}"/>
              </a:ext>
            </a:extLst>
          </p:cNvPr>
          <p:cNvSpPr txBox="1"/>
          <p:nvPr/>
        </p:nvSpPr>
        <p:spPr>
          <a:xfrm>
            <a:off x="939732" y="475675"/>
            <a:ext cx="6220746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200" b="1" i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i="0" dirty="0">
                <a:latin typeface="+mj-lt"/>
              </a:rPr>
              <a:t>FNHW: Opportunity for </a:t>
            </a:r>
            <a:r>
              <a:rPr lang="en-US" i="0" dirty="0" smtClean="0">
                <a:latin typeface="+mj-lt"/>
              </a:rPr>
              <a:t>Integration </a:t>
            </a:r>
            <a:endParaRPr lang="en-US" i="0" dirty="0">
              <a:latin typeface="+mj-lt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0CA3CFFF-C311-4AF9-8A1C-31954514E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46" y="2915963"/>
            <a:ext cx="2154220" cy="1528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3A84292E-2D97-4852-921D-E33ED2C3F7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684627"/>
              </p:ext>
            </p:extLst>
          </p:nvPr>
        </p:nvGraphicFramePr>
        <p:xfrm>
          <a:off x="2760219" y="1322229"/>
          <a:ext cx="9354984" cy="5331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020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5796</TotalTime>
  <Words>3482</Words>
  <Application>Microsoft Office PowerPoint</Application>
  <PresentationFormat>Widescreen</PresentationFormat>
  <Paragraphs>557</Paragraphs>
  <Slides>43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6" baseType="lpstr">
      <vt:lpstr>Arial</vt:lpstr>
      <vt:lpstr>Calibri</vt:lpstr>
      <vt:lpstr>Calibri Light</vt:lpstr>
      <vt:lpstr>Cambria</vt:lpstr>
      <vt:lpstr>Courier New</vt:lpstr>
      <vt:lpstr>Georgia</vt:lpstr>
      <vt:lpstr>Gill Sans MT</vt:lpstr>
      <vt:lpstr>Mangal</vt:lpstr>
      <vt:lpstr>Symbol</vt:lpstr>
      <vt:lpstr>Times New Roman</vt:lpstr>
      <vt:lpstr>Wingdings</vt:lpstr>
      <vt:lpstr>Wingdings 2</vt:lpstr>
      <vt:lpstr>Office Theme</vt:lpstr>
      <vt:lpstr>PowerPoint Presentation</vt:lpstr>
      <vt:lpstr>Content</vt:lpstr>
      <vt:lpstr>PowerPoint Presentation</vt:lpstr>
      <vt:lpstr>PowerPoint Presentation</vt:lpstr>
      <vt:lpstr>PowerPoint Presentation</vt:lpstr>
      <vt:lpstr>Advisories on FNHW integration</vt:lpstr>
      <vt:lpstr>Dashasutra Strategy- 2016</vt:lpstr>
      <vt:lpstr>PowerPoint Presentation</vt:lpstr>
      <vt:lpstr>PowerPoint Presentation</vt:lpstr>
      <vt:lpstr>PowerPoint Presentation</vt:lpstr>
      <vt:lpstr>FNHW Focus Areas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1. Organize capacity building of staff and cadres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Identified themes under National FNHW Package   </vt:lpstr>
      <vt:lpstr>PowerPoint Presentation</vt:lpstr>
      <vt:lpstr>Sample of materials developed to support FNHW integration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Monika Chauhan</dc:creator>
  <cp:lastModifiedBy>Monika Chauhan</cp:lastModifiedBy>
  <cp:revision>493</cp:revision>
  <dcterms:created xsi:type="dcterms:W3CDTF">2021-11-08T10:08:37Z</dcterms:created>
  <dcterms:modified xsi:type="dcterms:W3CDTF">2022-03-31T06:42:58Z</dcterms:modified>
</cp:coreProperties>
</file>